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12" r:id="rId1"/>
    <p:sldMasterId id="2147484089" r:id="rId2"/>
  </p:sldMasterIdLst>
  <p:notesMasterIdLst>
    <p:notesMasterId r:id="rId45"/>
  </p:notesMasterIdLst>
  <p:handoutMasterIdLst>
    <p:handoutMasterId r:id="rId46"/>
  </p:handoutMasterIdLst>
  <p:sldIdLst>
    <p:sldId id="256" r:id="rId3"/>
    <p:sldId id="306" r:id="rId4"/>
    <p:sldId id="257" r:id="rId5"/>
    <p:sldId id="307" r:id="rId6"/>
    <p:sldId id="311" r:id="rId7"/>
    <p:sldId id="317" r:id="rId8"/>
    <p:sldId id="308" r:id="rId9"/>
    <p:sldId id="316" r:id="rId10"/>
    <p:sldId id="309" r:id="rId11"/>
    <p:sldId id="312" r:id="rId12"/>
    <p:sldId id="310" r:id="rId13"/>
    <p:sldId id="314" r:id="rId14"/>
    <p:sldId id="315" r:id="rId15"/>
    <p:sldId id="305" r:id="rId16"/>
    <p:sldId id="264" r:id="rId17"/>
    <p:sldId id="265" r:id="rId18"/>
    <p:sldId id="289" r:id="rId19"/>
    <p:sldId id="322" r:id="rId20"/>
    <p:sldId id="328" r:id="rId21"/>
    <p:sldId id="329" r:id="rId22"/>
    <p:sldId id="327" r:id="rId23"/>
    <p:sldId id="333" r:id="rId24"/>
    <p:sldId id="335" r:id="rId25"/>
    <p:sldId id="334" r:id="rId26"/>
    <p:sldId id="326" r:id="rId27"/>
    <p:sldId id="293" r:id="rId28"/>
    <p:sldId id="343" r:id="rId29"/>
    <p:sldId id="294" r:id="rId30"/>
    <p:sldId id="295" r:id="rId31"/>
    <p:sldId id="296" r:id="rId32"/>
    <p:sldId id="344" r:id="rId33"/>
    <p:sldId id="297" r:id="rId34"/>
    <p:sldId id="336" r:id="rId35"/>
    <p:sldId id="298" r:id="rId36"/>
    <p:sldId id="299" r:id="rId37"/>
    <p:sldId id="300" r:id="rId38"/>
    <p:sldId id="301" r:id="rId39"/>
    <p:sldId id="302" r:id="rId40"/>
    <p:sldId id="303" r:id="rId41"/>
    <p:sldId id="340" r:id="rId42"/>
    <p:sldId id="280" r:id="rId43"/>
    <p:sldId id="337"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19" autoAdjust="0"/>
    <p:restoredTop sz="94595" autoAdjust="0"/>
  </p:normalViewPr>
  <p:slideViewPr>
    <p:cSldViewPr>
      <p:cViewPr varScale="1">
        <p:scale>
          <a:sx n="97" d="100"/>
          <a:sy n="97" d="100"/>
        </p:scale>
        <p:origin x="1026" y="84"/>
      </p:cViewPr>
      <p:guideLst>
        <p:guide orient="horz" pos="2160"/>
        <p:guide pos="2880"/>
      </p:guideLst>
    </p:cSldViewPr>
  </p:slideViewPr>
  <p:outlineViewPr>
    <p:cViewPr>
      <p:scale>
        <a:sx n="33" d="100"/>
        <a:sy n="33" d="100"/>
      </p:scale>
      <p:origin x="0" y="-1596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237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tr-T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DE78B70B-E542-42E2-9331-BEA04C0B92D0}" type="datetimeFigureOut">
              <a:rPr lang="tr-TR"/>
              <a:pPr>
                <a:defRPr/>
              </a:pPr>
              <a:t>3.12.2018</a:t>
            </a:fld>
            <a:endParaRPr lang="tr-T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tr-T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4FD5C260-C831-45A7-8508-2DC6E786F041}" type="slidenum">
              <a:rPr lang="tr-TR"/>
              <a:pPr>
                <a:defRPr/>
              </a:pPr>
              <a:t>‹#›</a:t>
            </a:fld>
            <a:endParaRPr lang="tr-TR"/>
          </a:p>
        </p:txBody>
      </p:sp>
    </p:spTree>
    <p:extLst>
      <p:ext uri="{BB962C8B-B14F-4D97-AF65-F5344CB8AC3E}">
        <p14:creationId xmlns:p14="http://schemas.microsoft.com/office/powerpoint/2010/main" val="3032072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4A3804E-BDB9-4546-9095-7875EB1E05AB}" type="datetimeFigureOut">
              <a:rPr lang="en-US"/>
              <a:pPr>
                <a:defRPr/>
              </a:pPr>
              <a:t>12/3/2018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D6C1D185-1D1E-4C80-9FCE-B03C73960F58}" type="slidenum">
              <a:rPr lang="en-US"/>
              <a:pPr>
                <a:defRPr/>
              </a:pPr>
              <a:t>‹#›</a:t>
            </a:fld>
            <a:endParaRPr lang="en-US" dirty="0"/>
          </a:p>
        </p:txBody>
      </p:sp>
    </p:spTree>
    <p:extLst>
      <p:ext uri="{BB962C8B-B14F-4D97-AF65-F5344CB8AC3E}">
        <p14:creationId xmlns:p14="http://schemas.microsoft.com/office/powerpoint/2010/main" val="399712614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6C1D185-1D1E-4C80-9FCE-B03C73960F58}" type="slidenum">
              <a:rPr lang="en-US" smtClean="0"/>
              <a:pPr>
                <a:defRPr/>
              </a:pPr>
              <a:t>16</a:t>
            </a:fld>
            <a:endParaRPr lang="en-US" dirty="0"/>
          </a:p>
        </p:txBody>
      </p:sp>
    </p:spTree>
    <p:extLst>
      <p:ext uri="{BB962C8B-B14F-4D97-AF65-F5344CB8AC3E}">
        <p14:creationId xmlns:p14="http://schemas.microsoft.com/office/powerpoint/2010/main" val="833597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6C1D185-1D1E-4C80-9FCE-B03C73960F58}" type="slidenum">
              <a:rPr lang="en-US" smtClean="0"/>
              <a:pPr>
                <a:defRPr/>
              </a:pPr>
              <a:t>17</a:t>
            </a:fld>
            <a:endParaRPr lang="en-US" dirty="0"/>
          </a:p>
        </p:txBody>
      </p:sp>
    </p:spTree>
    <p:extLst>
      <p:ext uri="{BB962C8B-B14F-4D97-AF65-F5344CB8AC3E}">
        <p14:creationId xmlns:p14="http://schemas.microsoft.com/office/powerpoint/2010/main" val="157311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a:defRPr/>
            </a:pPr>
            <a:fld id="{D6C1D185-1D1E-4C80-9FCE-B03C73960F58}" type="slidenum">
              <a:rPr lang="en-US" smtClean="0"/>
              <a:pPr>
                <a:defRPr/>
              </a:pPr>
              <a:t>33</a:t>
            </a:fld>
            <a:endParaRPr lang="en-US" dirty="0"/>
          </a:p>
        </p:txBody>
      </p:sp>
    </p:spTree>
    <p:extLst>
      <p:ext uri="{BB962C8B-B14F-4D97-AF65-F5344CB8AC3E}">
        <p14:creationId xmlns:p14="http://schemas.microsoft.com/office/powerpoint/2010/main" val="2195563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pPr>
              <a:defRPr/>
            </a:pPr>
            <a:fld id="{D6C1D185-1D1E-4C80-9FCE-B03C73960F58}" type="slidenum">
              <a:rPr lang="en-US" smtClean="0"/>
              <a:pPr>
                <a:defRPr/>
              </a:pPr>
              <a:t>41</a:t>
            </a:fld>
            <a:endParaRPr lang="en-US" dirty="0"/>
          </a:p>
        </p:txBody>
      </p:sp>
    </p:spTree>
    <p:extLst>
      <p:ext uri="{BB962C8B-B14F-4D97-AF65-F5344CB8AC3E}">
        <p14:creationId xmlns:p14="http://schemas.microsoft.com/office/powerpoint/2010/main" val="41888519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1319218" y="4377194"/>
            <a:ext cx="7321906" cy="771532"/>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4000" b="1">
                <a:ln>
                  <a:noFill/>
                </a:ln>
                <a:solidFill>
                  <a:srgbClr val="5C0202"/>
                </a:solidFill>
                <a:effectLst>
                  <a:outerShdw blurRad="38100" dist="25400" dir="5400000" algn="tl" rotWithShape="0">
                    <a:srgbClr val="000000">
                      <a:alpha val="43000"/>
                    </a:srgbClr>
                  </a:outerShdw>
                </a:effectLst>
                <a:latin typeface="+mj-lt"/>
                <a:ea typeface="+mj-ea"/>
                <a:cs typeface="+mj-cs"/>
              </a:defRPr>
            </a:lvl1pPr>
          </a:lstStyle>
          <a:p>
            <a:r>
              <a:rPr lang="tr-TR" dirty="0" smtClean="0"/>
              <a:t>Click to edit Master title style</a:t>
            </a:r>
            <a:endParaRPr lang="tr-TR" dirty="0"/>
          </a:p>
        </p:txBody>
      </p:sp>
      <p:sp>
        <p:nvSpPr>
          <p:cNvPr id="17" name="Subtitle 16"/>
          <p:cNvSpPr>
            <a:spLocks noGrp="1"/>
          </p:cNvSpPr>
          <p:nvPr>
            <p:ph type="subTitle" idx="1"/>
          </p:nvPr>
        </p:nvSpPr>
        <p:spPr>
          <a:xfrm>
            <a:off x="1319218" y="5176862"/>
            <a:ext cx="7324748" cy="895344"/>
          </a:xfrm>
        </p:spPr>
        <p:txBody>
          <a:bodyPr lIns="0" rIns="18288"/>
          <a:lstStyle>
            <a:lvl1pPr marL="0" marR="45720" indent="0" algn="l">
              <a:buNone/>
              <a:defRPr b="1">
                <a:solidFill>
                  <a:schemeClr val="bg1">
                    <a:lumMod val="95000"/>
                    <a:lumOff val="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tr-TR" dirty="0" smtClean="0"/>
              <a:t>Click to edit Master subtitle style</a:t>
            </a:r>
            <a:endParaRPr lang="tr-TR" dirty="0"/>
          </a:p>
        </p:txBody>
      </p:sp>
      <p:sp>
        <p:nvSpPr>
          <p:cNvPr id="4" name="Date Placeholder 29"/>
          <p:cNvSpPr>
            <a:spLocks noGrp="1"/>
          </p:cNvSpPr>
          <p:nvPr>
            <p:ph type="dt" sz="half" idx="10"/>
          </p:nvPr>
        </p:nvSpPr>
        <p:spPr/>
        <p:txBody>
          <a:bodyPr/>
          <a:lstStyle>
            <a:lvl1pPr>
              <a:defRPr/>
            </a:lvl1pPr>
          </a:lstStyle>
          <a:p>
            <a:pPr>
              <a:defRPr/>
            </a:pPr>
            <a:r>
              <a:rPr lang="tr-TR" smtClean="0"/>
              <a:t>27.03.2017</a:t>
            </a:r>
            <a:endParaRPr lang="tr-TR" dirty="0"/>
          </a:p>
        </p:txBody>
      </p:sp>
      <p:sp>
        <p:nvSpPr>
          <p:cNvPr id="5" name="Footer Placeholder 18"/>
          <p:cNvSpPr>
            <a:spLocks noGrp="1"/>
          </p:cNvSpPr>
          <p:nvPr>
            <p:ph type="ftr" sz="quarter" idx="11"/>
          </p:nvPr>
        </p:nvSpPr>
        <p:spPr/>
        <p:txBody>
          <a:bodyPr/>
          <a:lstStyle>
            <a:lvl1pPr>
              <a:defRPr/>
            </a:lvl1pPr>
          </a:lstStyle>
          <a:p>
            <a:pPr>
              <a:defRPr/>
            </a:pPr>
            <a:r>
              <a:rPr lang="tr-TR" smtClean="0"/>
              <a:t>METU - InformatIcs InstItute</a:t>
            </a:r>
            <a:endParaRPr lang="tr-TR" dirty="0"/>
          </a:p>
        </p:txBody>
      </p:sp>
      <p:sp>
        <p:nvSpPr>
          <p:cNvPr id="6" name="Slide Number Placeholder 26"/>
          <p:cNvSpPr>
            <a:spLocks noGrp="1"/>
          </p:cNvSpPr>
          <p:nvPr>
            <p:ph type="sldNum" sz="quarter" idx="12"/>
          </p:nvPr>
        </p:nvSpPr>
        <p:spPr/>
        <p:txBody>
          <a:bodyPr/>
          <a:lstStyle>
            <a:lvl1pPr>
              <a:defRPr/>
            </a:lvl1pPr>
          </a:lstStyle>
          <a:p>
            <a:pPr>
              <a:defRPr/>
            </a:pPr>
            <a:fld id="{DF16CE1C-8759-4D4D-B4DA-3081D3A2FAF9}" type="slidenum">
              <a:rPr lang="tr-TR"/>
              <a:pPr>
                <a:defRPr/>
              </a:pPr>
              <a:t>‹#›</a:t>
            </a:fld>
            <a:endParaRPr lang="tr-TR" dirty="0"/>
          </a:p>
        </p:txBody>
      </p:sp>
    </p:spTree>
    <p:extLst>
      <p:ext uri="{BB962C8B-B14F-4D97-AF65-F5344CB8AC3E}">
        <p14:creationId xmlns:p14="http://schemas.microsoft.com/office/powerpoint/2010/main" val="270068564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tr-TR"/>
          </a:p>
        </p:txBody>
      </p:sp>
      <p:sp>
        <p:nvSpPr>
          <p:cNvPr id="3" name="Vertical Text Placeholder 2"/>
          <p:cNvSpPr>
            <a:spLocks noGrp="1"/>
          </p:cNvSpPr>
          <p:nvPr>
            <p:ph type="body" orient="vert" idx="1"/>
          </p:nvPr>
        </p:nvSpPr>
        <p:spPr>
          <a:xfrm>
            <a:off x="457200" y="1484784"/>
            <a:ext cx="7400948" cy="4015918"/>
          </a:xfrm>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tr-TR"/>
          </a:p>
        </p:txBody>
      </p:sp>
      <p:sp>
        <p:nvSpPr>
          <p:cNvPr id="4" name="Date Placeholder 9"/>
          <p:cNvSpPr>
            <a:spLocks noGrp="1"/>
          </p:cNvSpPr>
          <p:nvPr>
            <p:ph type="dt" sz="half" idx="10"/>
          </p:nvPr>
        </p:nvSpPr>
        <p:spPr/>
        <p:txBody>
          <a:bodyPr/>
          <a:lstStyle>
            <a:lvl1pPr>
              <a:defRPr/>
            </a:lvl1pPr>
          </a:lstStyle>
          <a:p>
            <a:pPr>
              <a:defRPr/>
            </a:pPr>
            <a:r>
              <a:rPr lang="tr-TR" smtClean="0"/>
              <a:t>27.03.2017</a:t>
            </a:r>
            <a:endParaRPr lang="tr-TR" dirty="0"/>
          </a:p>
        </p:txBody>
      </p:sp>
      <p:sp>
        <p:nvSpPr>
          <p:cNvPr id="5" name="Footer Placeholder 21"/>
          <p:cNvSpPr>
            <a:spLocks noGrp="1"/>
          </p:cNvSpPr>
          <p:nvPr>
            <p:ph type="ftr" sz="quarter" idx="11"/>
          </p:nvPr>
        </p:nvSpPr>
        <p:spPr/>
        <p:txBody>
          <a:bodyPr/>
          <a:lstStyle>
            <a:lvl1pPr>
              <a:defRPr/>
            </a:lvl1pPr>
          </a:lstStyle>
          <a:p>
            <a:pPr>
              <a:defRPr/>
            </a:pPr>
            <a:r>
              <a:rPr lang="tr-TR" smtClean="0"/>
              <a:t>METU - InformatIcs InstItute</a:t>
            </a:r>
            <a:endParaRPr lang="tr-TR" dirty="0"/>
          </a:p>
        </p:txBody>
      </p:sp>
      <p:sp>
        <p:nvSpPr>
          <p:cNvPr id="6" name="Slide Number Placeholder 17"/>
          <p:cNvSpPr>
            <a:spLocks noGrp="1"/>
          </p:cNvSpPr>
          <p:nvPr>
            <p:ph type="sldNum" sz="quarter" idx="12"/>
          </p:nvPr>
        </p:nvSpPr>
        <p:spPr/>
        <p:txBody>
          <a:bodyPr/>
          <a:lstStyle>
            <a:lvl1pPr>
              <a:defRPr/>
            </a:lvl1pPr>
          </a:lstStyle>
          <a:p>
            <a:pPr>
              <a:defRPr/>
            </a:pPr>
            <a:fld id="{C05C2030-C28A-4098-B97B-DE608112F7EF}" type="slidenum">
              <a:rPr lang="tr-TR"/>
              <a:pPr>
                <a:defRPr/>
              </a:pPr>
              <a:t>‹#›</a:t>
            </a:fld>
            <a:endParaRPr lang="tr-TR" dirty="0"/>
          </a:p>
        </p:txBody>
      </p:sp>
    </p:spTree>
    <p:extLst>
      <p:ext uri="{BB962C8B-B14F-4D97-AF65-F5344CB8AC3E}">
        <p14:creationId xmlns:p14="http://schemas.microsoft.com/office/powerpoint/2010/main" val="33001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1300186" cy="4514863"/>
          </a:xfrm>
        </p:spPr>
        <p:txBody>
          <a:bodyPr vert="eaVert"/>
          <a:lstStyle/>
          <a:p>
            <a:r>
              <a:rPr lang="tr-TR" smtClean="0"/>
              <a:t>Click to edit Master title style</a:t>
            </a:r>
            <a:endParaRPr lang="tr-TR"/>
          </a:p>
        </p:txBody>
      </p:sp>
      <p:sp>
        <p:nvSpPr>
          <p:cNvPr id="3" name="Vertical Text Placeholder 2"/>
          <p:cNvSpPr>
            <a:spLocks noGrp="1"/>
          </p:cNvSpPr>
          <p:nvPr>
            <p:ph type="body" orient="vert" idx="1"/>
          </p:nvPr>
        </p:nvSpPr>
        <p:spPr>
          <a:xfrm>
            <a:off x="457200" y="914401"/>
            <a:ext cx="6019800" cy="4657739"/>
          </a:xfrm>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tr-TR"/>
          </a:p>
        </p:txBody>
      </p:sp>
      <p:sp>
        <p:nvSpPr>
          <p:cNvPr id="4" name="Date Placeholder 9"/>
          <p:cNvSpPr>
            <a:spLocks noGrp="1"/>
          </p:cNvSpPr>
          <p:nvPr>
            <p:ph type="dt" sz="half" idx="10"/>
          </p:nvPr>
        </p:nvSpPr>
        <p:spPr/>
        <p:txBody>
          <a:bodyPr/>
          <a:lstStyle>
            <a:lvl1pPr>
              <a:defRPr/>
            </a:lvl1pPr>
          </a:lstStyle>
          <a:p>
            <a:pPr>
              <a:defRPr/>
            </a:pPr>
            <a:r>
              <a:rPr lang="tr-TR" smtClean="0"/>
              <a:t>27.03.2017</a:t>
            </a:r>
            <a:endParaRPr lang="tr-TR" dirty="0"/>
          </a:p>
        </p:txBody>
      </p:sp>
      <p:sp>
        <p:nvSpPr>
          <p:cNvPr id="5" name="Footer Placeholder 21"/>
          <p:cNvSpPr>
            <a:spLocks noGrp="1"/>
          </p:cNvSpPr>
          <p:nvPr>
            <p:ph type="ftr" sz="quarter" idx="11"/>
          </p:nvPr>
        </p:nvSpPr>
        <p:spPr/>
        <p:txBody>
          <a:bodyPr/>
          <a:lstStyle>
            <a:lvl1pPr>
              <a:defRPr/>
            </a:lvl1pPr>
          </a:lstStyle>
          <a:p>
            <a:pPr>
              <a:defRPr/>
            </a:pPr>
            <a:r>
              <a:rPr lang="tr-TR" smtClean="0"/>
              <a:t>METU - InformatIcs InstItute</a:t>
            </a:r>
            <a:endParaRPr lang="tr-TR" dirty="0"/>
          </a:p>
        </p:txBody>
      </p:sp>
      <p:sp>
        <p:nvSpPr>
          <p:cNvPr id="6" name="Slide Number Placeholder 17"/>
          <p:cNvSpPr>
            <a:spLocks noGrp="1"/>
          </p:cNvSpPr>
          <p:nvPr>
            <p:ph type="sldNum" sz="quarter" idx="12"/>
          </p:nvPr>
        </p:nvSpPr>
        <p:spPr/>
        <p:txBody>
          <a:bodyPr/>
          <a:lstStyle>
            <a:lvl1pPr>
              <a:defRPr/>
            </a:lvl1pPr>
          </a:lstStyle>
          <a:p>
            <a:pPr>
              <a:defRPr/>
            </a:pPr>
            <a:fld id="{AFA65573-7795-4C37-8BFD-2D6E813427D7}" type="slidenum">
              <a:rPr lang="tr-TR"/>
              <a:pPr>
                <a:defRPr/>
              </a:pPr>
              <a:t>‹#›</a:t>
            </a:fld>
            <a:endParaRPr lang="tr-TR" dirty="0"/>
          </a:p>
        </p:txBody>
      </p:sp>
    </p:spTree>
    <p:extLst>
      <p:ext uri="{BB962C8B-B14F-4D97-AF65-F5344CB8AC3E}">
        <p14:creationId xmlns:p14="http://schemas.microsoft.com/office/powerpoint/2010/main" val="2876466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2">
        <a:schemeClr val="bg1"/>
      </p:bgRef>
    </p:bg>
    <p:spTree>
      <p:nvGrpSpPr>
        <p:cNvPr id="1" name=""/>
        <p:cNvGrpSpPr/>
        <p:nvPr/>
      </p:nvGrpSpPr>
      <p:grpSpPr>
        <a:xfrm>
          <a:off x="0" y="0"/>
          <a:ext cx="0" cy="0"/>
          <a:chOff x="0" y="0"/>
          <a:chExt cx="0" cy="0"/>
        </a:xfrm>
      </p:grpSpPr>
      <p:sp>
        <p:nvSpPr>
          <p:cNvPr id="8" name="Dikdörtgen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Düz Bağlayıcı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Başlık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tr-TR" smtClean="0"/>
              <a:t>Asıl başlık stili için tıklatın</a:t>
            </a:r>
            <a:endParaRPr kumimoji="0" lang="en-US"/>
          </a:p>
        </p:txBody>
      </p:sp>
      <p:sp>
        <p:nvSpPr>
          <p:cNvPr id="25" name="Alt Başlık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tr-TR" smtClean="0"/>
              <a:t>Asıl alt başlık stilini düzenlemek için tıklatın</a:t>
            </a:r>
            <a:endParaRPr kumimoji="0" lang="en-US"/>
          </a:p>
        </p:txBody>
      </p:sp>
      <p:sp>
        <p:nvSpPr>
          <p:cNvPr id="31" name="Veri Yer Tutucusu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pPr>
              <a:defRPr/>
            </a:pPr>
            <a:r>
              <a:rPr lang="tr-TR" smtClean="0"/>
              <a:t>27.03.2017</a:t>
            </a:r>
            <a:endParaRPr lang="tr-TR" dirty="0"/>
          </a:p>
        </p:txBody>
      </p:sp>
      <p:sp>
        <p:nvSpPr>
          <p:cNvPr id="18" name="Altbilgi Yer Tutucusu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pPr>
              <a:defRPr/>
            </a:pPr>
            <a:r>
              <a:rPr lang="tr-TR" smtClean="0"/>
              <a:t>METU - InformatIcs InstItute</a:t>
            </a:r>
            <a:endParaRPr lang="tr-TR" dirty="0"/>
          </a:p>
        </p:txBody>
      </p:sp>
      <p:sp>
        <p:nvSpPr>
          <p:cNvPr id="29" name="Slayt Numarası Yer Tutucusu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pPr>
              <a:defRPr/>
            </a:pPr>
            <a:fld id="{95A565AE-CC92-4379-A36D-1B15D433D79E}" type="slidenum">
              <a:rPr lang="tr-TR" smtClean="0"/>
              <a:pPr>
                <a:defRPr/>
              </a:pPr>
              <a:t>‹#›</a:t>
            </a:fld>
            <a:endParaRPr lang="tr-TR"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kumimoji="0" lang="tr-TR" smtClean="0"/>
              <a:t>Asıl başlık stili için tıklatın</a:t>
            </a:r>
            <a:endParaRPr kumimoji="0" lang="en-US"/>
          </a:p>
        </p:txBody>
      </p:sp>
      <p:sp>
        <p:nvSpPr>
          <p:cNvPr id="3" name="İçerik Yer Tutucusu 2"/>
          <p:cNvSpPr>
            <a:spLocks noGrp="1"/>
          </p:cNvSpPr>
          <p:nvPr>
            <p:ph idx="1"/>
          </p:nvPr>
        </p:nvSpPr>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Veri Yer Tutucusu 3"/>
          <p:cNvSpPr>
            <a:spLocks noGrp="1"/>
          </p:cNvSpPr>
          <p:nvPr>
            <p:ph type="dt" sz="half" idx="10"/>
          </p:nvPr>
        </p:nvSpPr>
        <p:spPr/>
        <p:txBody>
          <a:bodyPr/>
          <a:lstStyle/>
          <a:p>
            <a:pPr>
              <a:defRPr/>
            </a:pPr>
            <a:r>
              <a:rPr lang="tr-TR" smtClean="0"/>
              <a:t>27.03.2017</a:t>
            </a:r>
            <a:endParaRPr lang="tr-TR" dirty="0"/>
          </a:p>
        </p:txBody>
      </p:sp>
      <p:sp>
        <p:nvSpPr>
          <p:cNvPr id="5" name="Altbilgi Yer Tutucusu 4"/>
          <p:cNvSpPr>
            <a:spLocks noGrp="1"/>
          </p:cNvSpPr>
          <p:nvPr>
            <p:ph type="ftr" sz="quarter" idx="11"/>
          </p:nvPr>
        </p:nvSpPr>
        <p:spPr/>
        <p:txBody>
          <a:bodyPr/>
          <a:lstStyle/>
          <a:p>
            <a:pPr>
              <a:defRPr/>
            </a:pPr>
            <a:r>
              <a:rPr lang="tr-TR" smtClean="0"/>
              <a:t>METU - InformatIcs InstItute</a:t>
            </a:r>
            <a:endParaRPr lang="tr-TR" dirty="0"/>
          </a:p>
        </p:txBody>
      </p:sp>
      <p:sp>
        <p:nvSpPr>
          <p:cNvPr id="6" name="Slayt Numarası Yer Tutucusu 5"/>
          <p:cNvSpPr>
            <a:spLocks noGrp="1"/>
          </p:cNvSpPr>
          <p:nvPr>
            <p:ph type="sldNum" sz="quarter" idx="12"/>
          </p:nvPr>
        </p:nvSpPr>
        <p:spPr/>
        <p:txBody>
          <a:bodyPr/>
          <a:lstStyle/>
          <a:p>
            <a:pPr>
              <a:defRPr/>
            </a:pPr>
            <a:fld id="{95A565AE-CC92-4379-A36D-1B15D433D79E}" type="slidenum">
              <a:rPr lang="tr-TR" smtClean="0"/>
              <a:pPr>
                <a:defRPr/>
              </a:pPr>
              <a:t>‹#›</a:t>
            </a:fld>
            <a:endParaRPr lang="tr-TR"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bilgisi">
    <p:bg>
      <p:bgRef idx="1001">
        <a:schemeClr val="bg1"/>
      </p:bgRef>
    </p:bg>
    <p:spTree>
      <p:nvGrpSpPr>
        <p:cNvPr id="1" name=""/>
        <p:cNvGrpSpPr/>
        <p:nvPr/>
      </p:nvGrpSpPr>
      <p:grpSpPr>
        <a:xfrm>
          <a:off x="0" y="0"/>
          <a:ext cx="0" cy="0"/>
          <a:chOff x="0" y="0"/>
          <a:chExt cx="0" cy="0"/>
        </a:xfrm>
      </p:grpSpPr>
      <p:sp>
        <p:nvSpPr>
          <p:cNvPr id="2" name="Başlık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tr-TR" smtClean="0"/>
              <a:t>Asıl başlık stili için tıklatın</a:t>
            </a:r>
            <a:endParaRPr kumimoji="0" lang="en-US"/>
          </a:p>
        </p:txBody>
      </p:sp>
      <p:sp>
        <p:nvSpPr>
          <p:cNvPr id="3" name="Metin Yer Tutucusu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tr-TR" smtClean="0"/>
              <a:t>Asıl metin stillerini düzenlemek için tıklatın</a:t>
            </a:r>
          </a:p>
        </p:txBody>
      </p:sp>
      <p:sp>
        <p:nvSpPr>
          <p:cNvPr id="4" name="Veri Yer Tutucusu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pPr>
              <a:defRPr/>
            </a:pPr>
            <a:r>
              <a:rPr lang="tr-TR" smtClean="0"/>
              <a:t>27.03.2017</a:t>
            </a:r>
            <a:endParaRPr lang="tr-TR" dirty="0"/>
          </a:p>
        </p:txBody>
      </p:sp>
      <p:sp>
        <p:nvSpPr>
          <p:cNvPr id="5" name="Altbilgi Yer Tutucusu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pPr>
              <a:defRPr/>
            </a:pPr>
            <a:r>
              <a:rPr lang="tr-TR" smtClean="0"/>
              <a:t>METU - InformatIcs InstItute</a:t>
            </a:r>
            <a:endParaRPr lang="tr-TR" dirty="0"/>
          </a:p>
        </p:txBody>
      </p:sp>
      <p:sp>
        <p:nvSpPr>
          <p:cNvPr id="6" name="Slayt Numarası Yer Tutucusu 5"/>
          <p:cNvSpPr>
            <a:spLocks noGrp="1"/>
          </p:cNvSpPr>
          <p:nvPr>
            <p:ph type="sldNum" sz="quarter" idx="12"/>
          </p:nvPr>
        </p:nvSpPr>
        <p:spPr>
          <a:xfrm>
            <a:off x="6733952" y="6555112"/>
            <a:ext cx="588336" cy="228600"/>
          </a:xfrm>
        </p:spPr>
        <p:txBody>
          <a:bodyPr/>
          <a:lstStyle/>
          <a:p>
            <a:pPr>
              <a:defRPr/>
            </a:pPr>
            <a:fld id="{95A565AE-CC92-4379-A36D-1B15D433D79E}" type="slidenum">
              <a:rPr lang="tr-TR" smtClean="0"/>
              <a:pPr>
                <a:defRPr/>
              </a:pPr>
              <a:t>‹#›</a:t>
            </a:fld>
            <a:endParaRPr lang="tr-TR"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320040"/>
            <a:ext cx="7242048" cy="1143000"/>
          </a:xfrm>
        </p:spPr>
        <p:txBody>
          <a:bodyPr/>
          <a:lstStyle/>
          <a:p>
            <a:r>
              <a:rPr kumimoji="0" lang="tr-TR" smtClean="0"/>
              <a:t>Asıl başlık stili için tıklatın</a:t>
            </a:r>
            <a:endParaRPr kumimoji="0" lang="en-US"/>
          </a:p>
        </p:txBody>
      </p:sp>
      <p:sp>
        <p:nvSpPr>
          <p:cNvPr id="3" name="İçerik Yer Tutucusu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İçerik Yer Tutucusu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Veri Yer Tutucusu 4"/>
          <p:cNvSpPr>
            <a:spLocks noGrp="1"/>
          </p:cNvSpPr>
          <p:nvPr>
            <p:ph type="dt" sz="half" idx="10"/>
          </p:nvPr>
        </p:nvSpPr>
        <p:spPr/>
        <p:txBody>
          <a:bodyPr/>
          <a:lstStyle/>
          <a:p>
            <a:pPr>
              <a:defRPr/>
            </a:pPr>
            <a:r>
              <a:rPr lang="tr-TR" smtClean="0"/>
              <a:t>27.03.2017</a:t>
            </a:r>
            <a:endParaRPr lang="tr-TR" dirty="0"/>
          </a:p>
        </p:txBody>
      </p:sp>
      <p:sp>
        <p:nvSpPr>
          <p:cNvPr id="6" name="Altbilgi Yer Tutucusu 5"/>
          <p:cNvSpPr>
            <a:spLocks noGrp="1"/>
          </p:cNvSpPr>
          <p:nvPr>
            <p:ph type="ftr" sz="quarter" idx="11"/>
          </p:nvPr>
        </p:nvSpPr>
        <p:spPr/>
        <p:txBody>
          <a:bodyPr/>
          <a:lstStyle/>
          <a:p>
            <a:pPr>
              <a:defRPr/>
            </a:pPr>
            <a:r>
              <a:rPr lang="tr-TR" smtClean="0"/>
              <a:t>METU - InformatIcs InstItute</a:t>
            </a:r>
            <a:endParaRPr lang="tr-TR" dirty="0"/>
          </a:p>
        </p:txBody>
      </p:sp>
      <p:sp>
        <p:nvSpPr>
          <p:cNvPr id="7" name="Slayt Numarası Yer Tutucusu 6"/>
          <p:cNvSpPr>
            <a:spLocks noGrp="1"/>
          </p:cNvSpPr>
          <p:nvPr>
            <p:ph type="sldNum" sz="quarter" idx="12"/>
          </p:nvPr>
        </p:nvSpPr>
        <p:spPr/>
        <p:txBody>
          <a:bodyPr/>
          <a:lstStyle/>
          <a:p>
            <a:pPr>
              <a:defRPr/>
            </a:pPr>
            <a:fld id="{95A565AE-CC92-4379-A36D-1B15D433D79E}" type="slidenum">
              <a:rPr lang="tr-TR" smtClean="0"/>
              <a:pPr>
                <a:defRPr/>
              </a:pPr>
              <a:t>‹#›</a:t>
            </a:fld>
            <a:endParaRPr lang="tr-TR"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457200" y="320040"/>
            <a:ext cx="7242048" cy="1143000"/>
          </a:xfrm>
        </p:spPr>
        <p:txBody>
          <a:bodyPr anchor="b"/>
          <a:lstStyle>
            <a:lvl1pPr>
              <a:defRPr/>
            </a:lvl1pPr>
            <a:extLst/>
          </a:lstStyle>
          <a:p>
            <a:r>
              <a:rPr kumimoji="0" lang="tr-TR" smtClean="0"/>
              <a:t>Asıl başlık stili için tıklatın</a:t>
            </a:r>
            <a:endParaRPr kumimoji="0" lang="en-US"/>
          </a:p>
        </p:txBody>
      </p:sp>
      <p:sp>
        <p:nvSpPr>
          <p:cNvPr id="3" name="Metin Yer Tutucusu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tr-TR" smtClean="0"/>
              <a:t>Asıl metin stillerini düzenlemek için tıklatın</a:t>
            </a:r>
          </a:p>
        </p:txBody>
      </p:sp>
      <p:sp>
        <p:nvSpPr>
          <p:cNvPr id="4" name="Metin Yer Tutucusu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tr-TR" smtClean="0"/>
              <a:t>Asıl metin stillerini düzenlemek için tıklatın</a:t>
            </a:r>
          </a:p>
        </p:txBody>
      </p:sp>
      <p:sp>
        <p:nvSpPr>
          <p:cNvPr id="5" name="İçerik Yer Tutucusu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6" name="İçerik Yer Tutucusu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Veri Yer Tutucusu 6"/>
          <p:cNvSpPr>
            <a:spLocks noGrp="1"/>
          </p:cNvSpPr>
          <p:nvPr>
            <p:ph type="dt" sz="half" idx="10"/>
          </p:nvPr>
        </p:nvSpPr>
        <p:spPr/>
        <p:txBody>
          <a:bodyPr/>
          <a:lstStyle/>
          <a:p>
            <a:pPr>
              <a:defRPr/>
            </a:pPr>
            <a:r>
              <a:rPr lang="tr-TR" smtClean="0"/>
              <a:t>27.03.2017</a:t>
            </a:r>
            <a:endParaRPr lang="tr-TR" dirty="0"/>
          </a:p>
        </p:txBody>
      </p:sp>
      <p:sp>
        <p:nvSpPr>
          <p:cNvPr id="8" name="Altbilgi Yer Tutucusu 7"/>
          <p:cNvSpPr>
            <a:spLocks noGrp="1"/>
          </p:cNvSpPr>
          <p:nvPr>
            <p:ph type="ftr" sz="quarter" idx="11"/>
          </p:nvPr>
        </p:nvSpPr>
        <p:spPr/>
        <p:txBody>
          <a:bodyPr/>
          <a:lstStyle/>
          <a:p>
            <a:pPr>
              <a:defRPr/>
            </a:pPr>
            <a:r>
              <a:rPr lang="tr-TR" smtClean="0"/>
              <a:t>METU - InformatIcs InstItute</a:t>
            </a:r>
            <a:endParaRPr lang="tr-TR" dirty="0"/>
          </a:p>
        </p:txBody>
      </p:sp>
      <p:sp>
        <p:nvSpPr>
          <p:cNvPr id="9" name="Slayt Numarası Yer Tutucusu 8"/>
          <p:cNvSpPr>
            <a:spLocks noGrp="1"/>
          </p:cNvSpPr>
          <p:nvPr>
            <p:ph type="sldNum" sz="quarter" idx="12"/>
          </p:nvPr>
        </p:nvSpPr>
        <p:spPr/>
        <p:txBody>
          <a:bodyPr/>
          <a:lstStyle/>
          <a:p>
            <a:pPr>
              <a:defRPr/>
            </a:pPr>
            <a:fld id="{95A565AE-CC92-4379-A36D-1B15D433D79E}" type="slidenum">
              <a:rPr lang="tr-TR" smtClean="0"/>
              <a:pPr>
                <a:defRPr/>
              </a:pPr>
              <a:t>‹#›</a:t>
            </a:fld>
            <a:endParaRPr lang="tr-TR"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320040"/>
            <a:ext cx="7242048" cy="1143000"/>
          </a:xfrm>
        </p:spPr>
        <p:txBody>
          <a:bodyPr/>
          <a:lstStyle/>
          <a:p>
            <a:r>
              <a:rPr kumimoji="0" lang="tr-TR" smtClean="0"/>
              <a:t>Asıl başlık stili için tıklatın</a:t>
            </a:r>
            <a:endParaRPr kumimoji="0" lang="en-US"/>
          </a:p>
        </p:txBody>
      </p:sp>
      <p:sp>
        <p:nvSpPr>
          <p:cNvPr id="3" name="Veri Yer Tutucusu 2"/>
          <p:cNvSpPr>
            <a:spLocks noGrp="1"/>
          </p:cNvSpPr>
          <p:nvPr>
            <p:ph type="dt" sz="half" idx="10"/>
          </p:nvPr>
        </p:nvSpPr>
        <p:spPr/>
        <p:txBody>
          <a:bodyPr/>
          <a:lstStyle/>
          <a:p>
            <a:pPr>
              <a:defRPr/>
            </a:pPr>
            <a:r>
              <a:rPr lang="tr-TR" smtClean="0"/>
              <a:t>27.03.2017</a:t>
            </a:r>
            <a:endParaRPr lang="tr-TR" dirty="0"/>
          </a:p>
        </p:txBody>
      </p:sp>
      <p:sp>
        <p:nvSpPr>
          <p:cNvPr id="4" name="Altbilgi Yer Tutucusu 3"/>
          <p:cNvSpPr>
            <a:spLocks noGrp="1"/>
          </p:cNvSpPr>
          <p:nvPr>
            <p:ph type="ftr" sz="quarter" idx="11"/>
          </p:nvPr>
        </p:nvSpPr>
        <p:spPr/>
        <p:txBody>
          <a:bodyPr/>
          <a:lstStyle/>
          <a:p>
            <a:pPr>
              <a:defRPr/>
            </a:pPr>
            <a:r>
              <a:rPr lang="tr-TR" smtClean="0"/>
              <a:t>METU - InformatIcs InstItute</a:t>
            </a:r>
            <a:endParaRPr lang="tr-TR" dirty="0"/>
          </a:p>
        </p:txBody>
      </p:sp>
      <p:sp>
        <p:nvSpPr>
          <p:cNvPr id="5" name="Slayt Numarası Yer Tutucusu 4"/>
          <p:cNvSpPr>
            <a:spLocks noGrp="1"/>
          </p:cNvSpPr>
          <p:nvPr>
            <p:ph type="sldNum" sz="quarter" idx="12"/>
          </p:nvPr>
        </p:nvSpPr>
        <p:spPr/>
        <p:txBody>
          <a:bodyPr/>
          <a:lstStyle/>
          <a:p>
            <a:pPr>
              <a:defRPr/>
            </a:pPr>
            <a:fld id="{95A565AE-CC92-4379-A36D-1B15D433D79E}" type="slidenum">
              <a:rPr lang="tr-TR" smtClean="0"/>
              <a:pPr>
                <a:defRPr/>
              </a:pPr>
              <a:t>‹#›</a:t>
            </a:fld>
            <a:endParaRPr lang="tr-TR"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lvl1pPr>
              <a:defRPr>
                <a:solidFill>
                  <a:schemeClr val="tx2"/>
                </a:solidFill>
              </a:defRPr>
            </a:lvl1pPr>
            <a:extLst/>
          </a:lstStyle>
          <a:p>
            <a:pPr>
              <a:defRPr/>
            </a:pPr>
            <a:r>
              <a:rPr lang="tr-TR" smtClean="0"/>
              <a:t>27.03.2017</a:t>
            </a:r>
            <a:endParaRPr lang="tr-TR" dirty="0"/>
          </a:p>
        </p:txBody>
      </p:sp>
      <p:sp>
        <p:nvSpPr>
          <p:cNvPr id="3" name="Altbilgi Yer Tutucusu 2"/>
          <p:cNvSpPr>
            <a:spLocks noGrp="1"/>
          </p:cNvSpPr>
          <p:nvPr>
            <p:ph type="ftr" sz="quarter" idx="11"/>
          </p:nvPr>
        </p:nvSpPr>
        <p:spPr/>
        <p:txBody>
          <a:bodyPr/>
          <a:lstStyle>
            <a:lvl1pPr>
              <a:defRPr>
                <a:solidFill>
                  <a:schemeClr val="tx2"/>
                </a:solidFill>
              </a:defRPr>
            </a:lvl1pPr>
            <a:extLst/>
          </a:lstStyle>
          <a:p>
            <a:pPr>
              <a:defRPr/>
            </a:pPr>
            <a:r>
              <a:rPr lang="tr-TR" smtClean="0"/>
              <a:t>METU - InformatIcs InstItute</a:t>
            </a:r>
            <a:endParaRPr lang="tr-TR" dirty="0"/>
          </a:p>
        </p:txBody>
      </p:sp>
      <p:sp>
        <p:nvSpPr>
          <p:cNvPr id="4" name="Slayt Numarası Yer Tutucusu 3"/>
          <p:cNvSpPr>
            <a:spLocks noGrp="1"/>
          </p:cNvSpPr>
          <p:nvPr>
            <p:ph type="sldNum" sz="quarter" idx="12"/>
          </p:nvPr>
        </p:nvSpPr>
        <p:spPr/>
        <p:txBody>
          <a:bodyPr/>
          <a:lstStyle/>
          <a:p>
            <a:pPr>
              <a:defRPr/>
            </a:pPr>
            <a:fld id="{95A565AE-CC92-4379-A36D-1B15D433D79E}" type="slidenum">
              <a:rPr lang="tr-TR" smtClean="0"/>
              <a:pPr>
                <a:defRPr/>
              </a:pPr>
              <a:t>‹#›</a:t>
            </a:fld>
            <a:endParaRPr lang="tr-TR" dirty="0"/>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tr-TR" smtClean="0"/>
              <a:t>Asıl başlık stili için tıklatın</a:t>
            </a:r>
            <a:endParaRPr kumimoji="0" lang="en-US"/>
          </a:p>
        </p:txBody>
      </p:sp>
      <p:sp>
        <p:nvSpPr>
          <p:cNvPr id="3" name="Metin Yer Tutucusu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tr-TR" smtClean="0"/>
              <a:t>Asıl metin stillerini düzenlemek için tıklatın</a:t>
            </a:r>
          </a:p>
        </p:txBody>
      </p:sp>
      <p:sp>
        <p:nvSpPr>
          <p:cNvPr id="4" name="İçerik Yer Tutucusu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Veri Yer Tutucusu 4"/>
          <p:cNvSpPr>
            <a:spLocks noGrp="1"/>
          </p:cNvSpPr>
          <p:nvPr>
            <p:ph type="dt" sz="half" idx="10"/>
          </p:nvPr>
        </p:nvSpPr>
        <p:spPr/>
        <p:txBody>
          <a:bodyPr/>
          <a:lstStyle/>
          <a:p>
            <a:pPr>
              <a:defRPr/>
            </a:pPr>
            <a:r>
              <a:rPr lang="tr-TR" smtClean="0"/>
              <a:t>27.03.2017</a:t>
            </a:r>
            <a:endParaRPr lang="tr-TR" dirty="0"/>
          </a:p>
        </p:txBody>
      </p:sp>
      <p:sp>
        <p:nvSpPr>
          <p:cNvPr id="6" name="Altbilgi Yer Tutucusu 5"/>
          <p:cNvSpPr>
            <a:spLocks noGrp="1"/>
          </p:cNvSpPr>
          <p:nvPr>
            <p:ph type="ftr" sz="quarter" idx="11"/>
          </p:nvPr>
        </p:nvSpPr>
        <p:spPr/>
        <p:txBody>
          <a:bodyPr/>
          <a:lstStyle/>
          <a:p>
            <a:pPr>
              <a:defRPr/>
            </a:pPr>
            <a:r>
              <a:rPr lang="tr-TR" smtClean="0"/>
              <a:t>METU - InformatIcs InstItute</a:t>
            </a:r>
            <a:endParaRPr lang="tr-TR" dirty="0"/>
          </a:p>
        </p:txBody>
      </p:sp>
      <p:sp>
        <p:nvSpPr>
          <p:cNvPr id="7" name="Slayt Numarası Yer Tutucusu 6"/>
          <p:cNvSpPr>
            <a:spLocks noGrp="1"/>
          </p:cNvSpPr>
          <p:nvPr>
            <p:ph type="sldNum" sz="quarter" idx="12"/>
          </p:nvPr>
        </p:nvSpPr>
        <p:spPr/>
        <p:txBody>
          <a:bodyPr/>
          <a:lstStyle/>
          <a:p>
            <a:pPr>
              <a:defRPr/>
            </a:pPr>
            <a:fld id="{95A565AE-CC92-4379-A36D-1B15D433D79E}" type="slidenum">
              <a:rPr lang="tr-TR" smtClean="0"/>
              <a:pPr>
                <a:defRPr/>
              </a:pPr>
              <a:t>‹#›</a:t>
            </a:fld>
            <a:endParaRPr lang="tr-TR"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7400948" cy="1143000"/>
          </a:xfrm>
        </p:spPr>
        <p:txBody>
          <a:bodyPr/>
          <a:lstStyle/>
          <a:p>
            <a:r>
              <a:rPr lang="tr-TR" dirty="0" smtClean="0"/>
              <a:t>Click to edit Master title style</a:t>
            </a:r>
            <a:endParaRPr lang="tr-TR" dirty="0"/>
          </a:p>
        </p:txBody>
      </p:sp>
      <p:sp>
        <p:nvSpPr>
          <p:cNvPr id="3" name="Content Placeholder 2"/>
          <p:cNvSpPr>
            <a:spLocks noGrp="1"/>
          </p:cNvSpPr>
          <p:nvPr>
            <p:ph idx="1"/>
          </p:nvPr>
        </p:nvSpPr>
        <p:spPr>
          <a:xfrm>
            <a:off x="457200" y="1628800"/>
            <a:ext cx="7400948" cy="4389120"/>
          </a:xfrm>
        </p:spPr>
        <p:txBody>
          <a:bodyPr/>
          <a:lstStyle/>
          <a:p>
            <a:pPr lvl="0"/>
            <a:r>
              <a:rPr lang="tr-TR" dirty="0" smtClean="0"/>
              <a:t>Click to edit Master text styles</a:t>
            </a:r>
          </a:p>
          <a:p>
            <a:pPr lvl="1"/>
            <a:r>
              <a:rPr lang="tr-TR" dirty="0" smtClean="0"/>
              <a:t>Second level</a:t>
            </a:r>
          </a:p>
          <a:p>
            <a:pPr lvl="2"/>
            <a:r>
              <a:rPr lang="tr-TR" dirty="0" smtClean="0"/>
              <a:t>Third level</a:t>
            </a:r>
          </a:p>
          <a:p>
            <a:pPr lvl="3"/>
            <a:r>
              <a:rPr lang="tr-TR" dirty="0" smtClean="0"/>
              <a:t>Fourth level</a:t>
            </a:r>
          </a:p>
          <a:p>
            <a:pPr lvl="4"/>
            <a:r>
              <a:rPr lang="tr-TR" dirty="0" smtClean="0"/>
              <a:t>Fifth level</a:t>
            </a:r>
            <a:endParaRPr lang="tr-TR" dirty="0"/>
          </a:p>
        </p:txBody>
      </p:sp>
      <p:sp>
        <p:nvSpPr>
          <p:cNvPr id="4" name="Date Placeholder 9"/>
          <p:cNvSpPr>
            <a:spLocks noGrp="1"/>
          </p:cNvSpPr>
          <p:nvPr>
            <p:ph type="dt" sz="half" idx="10"/>
          </p:nvPr>
        </p:nvSpPr>
        <p:spPr/>
        <p:txBody>
          <a:bodyPr/>
          <a:lstStyle>
            <a:lvl1pPr>
              <a:defRPr/>
            </a:lvl1pPr>
          </a:lstStyle>
          <a:p>
            <a:pPr>
              <a:defRPr/>
            </a:pPr>
            <a:r>
              <a:rPr lang="tr-TR" smtClean="0"/>
              <a:t>27.03.2017</a:t>
            </a:r>
            <a:endParaRPr lang="tr-TR" dirty="0"/>
          </a:p>
        </p:txBody>
      </p:sp>
      <p:sp>
        <p:nvSpPr>
          <p:cNvPr id="5" name="Footer Placeholder 21"/>
          <p:cNvSpPr>
            <a:spLocks noGrp="1"/>
          </p:cNvSpPr>
          <p:nvPr>
            <p:ph type="ftr" sz="quarter" idx="11"/>
          </p:nvPr>
        </p:nvSpPr>
        <p:spPr/>
        <p:txBody>
          <a:bodyPr/>
          <a:lstStyle>
            <a:lvl1pPr>
              <a:defRPr/>
            </a:lvl1pPr>
          </a:lstStyle>
          <a:p>
            <a:pPr>
              <a:defRPr/>
            </a:pPr>
            <a:r>
              <a:rPr lang="tr-TR" smtClean="0"/>
              <a:t>METU - InformatIcs InstItute</a:t>
            </a:r>
            <a:endParaRPr lang="tr-TR" dirty="0"/>
          </a:p>
        </p:txBody>
      </p:sp>
      <p:sp>
        <p:nvSpPr>
          <p:cNvPr id="6" name="Slide Number Placeholder 17"/>
          <p:cNvSpPr>
            <a:spLocks noGrp="1"/>
          </p:cNvSpPr>
          <p:nvPr>
            <p:ph type="sldNum" sz="quarter" idx="12"/>
          </p:nvPr>
        </p:nvSpPr>
        <p:spPr/>
        <p:txBody>
          <a:bodyPr/>
          <a:lstStyle>
            <a:lvl1pPr>
              <a:defRPr/>
            </a:lvl1pPr>
          </a:lstStyle>
          <a:p>
            <a:pPr>
              <a:defRPr/>
            </a:pPr>
            <a:fld id="{13DE56A6-111B-4235-971F-CE6A0DAE0FEA}" type="slidenum">
              <a:rPr lang="tr-TR"/>
              <a:pPr>
                <a:defRPr/>
              </a:pPr>
              <a:t>‹#›</a:t>
            </a:fld>
            <a:endParaRPr lang="tr-TR" dirty="0"/>
          </a:p>
        </p:txBody>
      </p:sp>
    </p:spTree>
    <p:extLst>
      <p:ext uri="{BB962C8B-B14F-4D97-AF65-F5344CB8AC3E}">
        <p14:creationId xmlns:p14="http://schemas.microsoft.com/office/powerpoint/2010/main" val="1004106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Başlıklı Resim">
    <p:bg>
      <p:bgRef idx="1002">
        <a:schemeClr val="bg2"/>
      </p:bgRef>
    </p:bg>
    <p:spTree>
      <p:nvGrpSpPr>
        <p:cNvPr id="1" name=""/>
        <p:cNvGrpSpPr/>
        <p:nvPr/>
      </p:nvGrpSpPr>
      <p:grpSpPr>
        <a:xfrm>
          <a:off x="0" y="0"/>
          <a:ext cx="0" cy="0"/>
          <a:chOff x="0" y="0"/>
          <a:chExt cx="0" cy="0"/>
        </a:xfrm>
      </p:grpSpPr>
      <p:sp>
        <p:nvSpPr>
          <p:cNvPr id="8" name="Dikdörtgen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Dikdörtgen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Başlık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tr-TR" smtClean="0"/>
              <a:t>Asıl başlık stili için tıklatın</a:t>
            </a:r>
            <a:endParaRPr kumimoji="0" lang="en-US" dirty="0"/>
          </a:p>
        </p:txBody>
      </p:sp>
      <p:sp>
        <p:nvSpPr>
          <p:cNvPr id="4" name="Metin Yer Tutucusu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tr-TR" smtClean="0"/>
              <a:t>Asıl metin stillerini düzenlemek için tıklatın</a:t>
            </a:r>
          </a:p>
        </p:txBody>
      </p:sp>
      <p:sp>
        <p:nvSpPr>
          <p:cNvPr id="5" name="Veri Yer Tutucusu 4"/>
          <p:cNvSpPr>
            <a:spLocks noGrp="1"/>
          </p:cNvSpPr>
          <p:nvPr>
            <p:ph type="dt" sz="half" idx="10"/>
          </p:nvPr>
        </p:nvSpPr>
        <p:spPr/>
        <p:txBody>
          <a:bodyPr/>
          <a:lstStyle/>
          <a:p>
            <a:pPr>
              <a:defRPr/>
            </a:pPr>
            <a:r>
              <a:rPr lang="tr-TR" smtClean="0"/>
              <a:t>27.03.2017</a:t>
            </a:r>
            <a:endParaRPr lang="tr-TR" dirty="0"/>
          </a:p>
        </p:txBody>
      </p:sp>
      <p:sp>
        <p:nvSpPr>
          <p:cNvPr id="6" name="Altbilgi Yer Tutucusu 5"/>
          <p:cNvSpPr>
            <a:spLocks noGrp="1"/>
          </p:cNvSpPr>
          <p:nvPr>
            <p:ph type="ftr" sz="quarter" idx="11"/>
          </p:nvPr>
        </p:nvSpPr>
        <p:spPr/>
        <p:txBody>
          <a:bodyPr/>
          <a:lstStyle/>
          <a:p>
            <a:pPr>
              <a:defRPr/>
            </a:pPr>
            <a:r>
              <a:rPr lang="tr-TR" smtClean="0"/>
              <a:t>METU - InformatIcs InstItute</a:t>
            </a:r>
            <a:endParaRPr lang="tr-TR" dirty="0"/>
          </a:p>
        </p:txBody>
      </p:sp>
      <p:sp>
        <p:nvSpPr>
          <p:cNvPr id="7" name="Slayt Numarası Yer Tutucusu 6"/>
          <p:cNvSpPr>
            <a:spLocks noGrp="1"/>
          </p:cNvSpPr>
          <p:nvPr>
            <p:ph type="sldNum" sz="quarter" idx="12"/>
          </p:nvPr>
        </p:nvSpPr>
        <p:spPr/>
        <p:txBody>
          <a:bodyPr/>
          <a:lstStyle/>
          <a:p>
            <a:pPr>
              <a:defRPr/>
            </a:pPr>
            <a:fld id="{95A565AE-CC92-4379-A36D-1B15D433D79E}" type="slidenum">
              <a:rPr lang="tr-TR" smtClean="0"/>
              <a:pPr>
                <a:defRPr/>
              </a:pPr>
              <a:t>‹#›</a:t>
            </a:fld>
            <a:endParaRPr lang="tr-TR" dirty="0"/>
          </a:p>
        </p:txBody>
      </p:sp>
      <p:sp>
        <p:nvSpPr>
          <p:cNvPr id="10" name="Resim Yer Tutucusu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tr-TR" smtClean="0"/>
              <a:t>Resim eklemek için simgeyi tıklatın</a:t>
            </a:r>
            <a:endParaRPr kumimoji="0" lang="en-US" dirty="0"/>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kumimoji="0" lang="tr-TR" smtClean="0"/>
              <a:t>Asıl başlık stili için tıklatın</a:t>
            </a:r>
            <a:endParaRPr kumimoji="0" lang="en-US"/>
          </a:p>
        </p:txBody>
      </p:sp>
      <p:sp>
        <p:nvSpPr>
          <p:cNvPr id="3" name="Dikey Metin Yer Tutucusu 2"/>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Veri Yer Tutucusu 3"/>
          <p:cNvSpPr>
            <a:spLocks noGrp="1"/>
          </p:cNvSpPr>
          <p:nvPr>
            <p:ph type="dt" sz="half" idx="10"/>
          </p:nvPr>
        </p:nvSpPr>
        <p:spPr/>
        <p:txBody>
          <a:bodyPr/>
          <a:lstStyle/>
          <a:p>
            <a:pPr>
              <a:defRPr/>
            </a:pPr>
            <a:r>
              <a:rPr lang="tr-TR" smtClean="0"/>
              <a:t>27.03.2017</a:t>
            </a:r>
            <a:endParaRPr lang="tr-TR" dirty="0"/>
          </a:p>
        </p:txBody>
      </p:sp>
      <p:sp>
        <p:nvSpPr>
          <p:cNvPr id="5" name="Altbilgi Yer Tutucusu 4"/>
          <p:cNvSpPr>
            <a:spLocks noGrp="1"/>
          </p:cNvSpPr>
          <p:nvPr>
            <p:ph type="ftr" sz="quarter" idx="11"/>
          </p:nvPr>
        </p:nvSpPr>
        <p:spPr/>
        <p:txBody>
          <a:bodyPr/>
          <a:lstStyle/>
          <a:p>
            <a:pPr>
              <a:defRPr/>
            </a:pPr>
            <a:r>
              <a:rPr lang="tr-TR" smtClean="0"/>
              <a:t>METU - InformatIcs InstItute</a:t>
            </a:r>
            <a:endParaRPr lang="tr-TR" dirty="0"/>
          </a:p>
        </p:txBody>
      </p:sp>
      <p:sp>
        <p:nvSpPr>
          <p:cNvPr id="6" name="Slayt Numarası Yer Tutucusu 5"/>
          <p:cNvSpPr>
            <a:spLocks noGrp="1"/>
          </p:cNvSpPr>
          <p:nvPr>
            <p:ph type="sldNum" sz="quarter" idx="12"/>
          </p:nvPr>
        </p:nvSpPr>
        <p:spPr/>
        <p:txBody>
          <a:bodyPr/>
          <a:lstStyle/>
          <a:p>
            <a:pPr>
              <a:defRPr/>
            </a:pPr>
            <a:fld id="{95A565AE-CC92-4379-A36D-1B15D433D79E}" type="slidenum">
              <a:rPr lang="tr-TR" smtClean="0"/>
              <a:pPr>
                <a:defRPr/>
              </a:pPr>
              <a:t>‹#›</a:t>
            </a:fld>
            <a:endParaRPr lang="tr-TR" dirty="0"/>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553200" y="274955"/>
            <a:ext cx="1524000" cy="5851525"/>
          </a:xfrm>
        </p:spPr>
        <p:txBody>
          <a:bodyPr vert="eaVert" anchor="t"/>
          <a:lstStyle/>
          <a:p>
            <a:r>
              <a:rPr kumimoji="0" lang="tr-TR" smtClean="0"/>
              <a:t>Asıl başlık stili için tıklatın</a:t>
            </a:r>
            <a:endParaRPr kumimoji="0" lang="en-US"/>
          </a:p>
        </p:txBody>
      </p:sp>
      <p:sp>
        <p:nvSpPr>
          <p:cNvPr id="3" name="Dikey Metin Yer Tutucusu 2"/>
          <p:cNvSpPr>
            <a:spLocks noGrp="1"/>
          </p:cNvSpPr>
          <p:nvPr>
            <p:ph type="body" orient="vert" idx="1"/>
          </p:nvPr>
        </p:nvSpPr>
        <p:spPr>
          <a:xfrm>
            <a:off x="457200" y="274642"/>
            <a:ext cx="60198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Veri Yer Tutucusu 3"/>
          <p:cNvSpPr>
            <a:spLocks noGrp="1"/>
          </p:cNvSpPr>
          <p:nvPr>
            <p:ph type="dt" sz="half" idx="10"/>
          </p:nvPr>
        </p:nvSpPr>
        <p:spPr>
          <a:xfrm>
            <a:off x="4242816" y="6557946"/>
            <a:ext cx="2002464" cy="226902"/>
          </a:xfrm>
        </p:spPr>
        <p:txBody>
          <a:bodyPr/>
          <a:lstStyle/>
          <a:p>
            <a:pPr>
              <a:defRPr/>
            </a:pPr>
            <a:r>
              <a:rPr lang="tr-TR" smtClean="0"/>
              <a:t>27.03.2017</a:t>
            </a:r>
            <a:endParaRPr lang="tr-TR" dirty="0"/>
          </a:p>
        </p:txBody>
      </p:sp>
      <p:sp>
        <p:nvSpPr>
          <p:cNvPr id="5" name="Altbilgi Yer Tutucusu 4"/>
          <p:cNvSpPr>
            <a:spLocks noGrp="1"/>
          </p:cNvSpPr>
          <p:nvPr>
            <p:ph type="ftr" sz="quarter" idx="11"/>
          </p:nvPr>
        </p:nvSpPr>
        <p:spPr>
          <a:xfrm>
            <a:off x="457200" y="6556248"/>
            <a:ext cx="3657600" cy="228600"/>
          </a:xfrm>
        </p:spPr>
        <p:txBody>
          <a:bodyPr/>
          <a:lstStyle/>
          <a:p>
            <a:pPr>
              <a:defRPr/>
            </a:pPr>
            <a:r>
              <a:rPr lang="tr-TR" smtClean="0"/>
              <a:t>METU - InformatIcs InstItute</a:t>
            </a:r>
            <a:endParaRPr lang="tr-TR" dirty="0"/>
          </a:p>
        </p:txBody>
      </p:sp>
      <p:sp>
        <p:nvSpPr>
          <p:cNvPr id="6" name="Slayt Numarası Yer Tutucusu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pPr>
              <a:defRPr/>
            </a:pPr>
            <a:fld id="{95A565AE-CC92-4379-A36D-1B15D433D79E}" type="slidenum">
              <a:rPr lang="tr-TR" smtClean="0"/>
              <a:pPr>
                <a:defRPr/>
              </a:pPr>
              <a:t>‹#›</a:t>
            </a:fld>
            <a:endParaRPr lang="tr-TR"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2143116"/>
            <a:ext cx="7321906" cy="771532"/>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000" b="1">
                <a:ln>
                  <a:noFill/>
                </a:ln>
                <a:solidFill>
                  <a:srgbClr val="5C0202"/>
                </a:solidFill>
                <a:effectLst>
                  <a:outerShdw blurRad="38100" dist="25400" dir="5400000" algn="tl" rotWithShape="0">
                    <a:srgbClr val="000000">
                      <a:alpha val="43000"/>
                    </a:srgbClr>
                  </a:outerShdw>
                </a:effectLst>
                <a:latin typeface="+mj-lt"/>
                <a:ea typeface="+mj-ea"/>
                <a:cs typeface="+mj-cs"/>
              </a:defRPr>
            </a:lvl1pPr>
          </a:lstStyle>
          <a:p>
            <a:r>
              <a:rPr lang="tr-TR" dirty="0" smtClean="0"/>
              <a:t>Click to edit Master title style</a:t>
            </a:r>
            <a:endParaRPr lang="tr-TR" dirty="0"/>
          </a:p>
        </p:txBody>
      </p:sp>
      <p:sp>
        <p:nvSpPr>
          <p:cNvPr id="17" name="Subtitle 16"/>
          <p:cNvSpPr>
            <a:spLocks noGrp="1"/>
          </p:cNvSpPr>
          <p:nvPr>
            <p:ph type="subTitle" idx="1"/>
          </p:nvPr>
        </p:nvSpPr>
        <p:spPr>
          <a:xfrm>
            <a:off x="533400" y="2942784"/>
            <a:ext cx="7324748" cy="1752600"/>
          </a:xfrm>
        </p:spPr>
        <p:txBody>
          <a:bodyPr lIns="0" rIns="18288"/>
          <a:lstStyle>
            <a:lvl1pPr marL="0" marR="45720" indent="0" algn="r">
              <a:buNone/>
              <a:defRPr b="1">
                <a:solidFill>
                  <a:srgbClr val="5C020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tr-TR" dirty="0" smtClean="0"/>
              <a:t>Click to edit Master subtitle style</a:t>
            </a:r>
            <a:endParaRPr lang="tr-TR" dirty="0"/>
          </a:p>
        </p:txBody>
      </p:sp>
      <p:sp>
        <p:nvSpPr>
          <p:cNvPr id="4" name="Date Placeholder 29"/>
          <p:cNvSpPr>
            <a:spLocks noGrp="1"/>
          </p:cNvSpPr>
          <p:nvPr>
            <p:ph type="dt" sz="half" idx="10"/>
          </p:nvPr>
        </p:nvSpPr>
        <p:spPr/>
        <p:txBody>
          <a:bodyPr/>
          <a:lstStyle>
            <a:lvl1pPr>
              <a:defRPr/>
            </a:lvl1pPr>
          </a:lstStyle>
          <a:p>
            <a:pPr>
              <a:defRPr/>
            </a:pPr>
            <a:r>
              <a:rPr lang="tr-TR" smtClean="0"/>
              <a:t>27.03.2017</a:t>
            </a:r>
            <a:endParaRPr lang="tr-TR" dirty="0"/>
          </a:p>
        </p:txBody>
      </p:sp>
      <p:sp>
        <p:nvSpPr>
          <p:cNvPr id="5" name="Footer Placeholder 18"/>
          <p:cNvSpPr>
            <a:spLocks noGrp="1"/>
          </p:cNvSpPr>
          <p:nvPr>
            <p:ph type="ftr" sz="quarter" idx="11"/>
          </p:nvPr>
        </p:nvSpPr>
        <p:spPr/>
        <p:txBody>
          <a:bodyPr/>
          <a:lstStyle>
            <a:lvl1pPr>
              <a:defRPr/>
            </a:lvl1pPr>
          </a:lstStyle>
          <a:p>
            <a:pPr>
              <a:defRPr/>
            </a:pPr>
            <a:r>
              <a:rPr lang="tr-TR" smtClean="0"/>
              <a:t>METU - InformatIcs InstItute</a:t>
            </a:r>
            <a:endParaRPr lang="tr-TR" dirty="0"/>
          </a:p>
        </p:txBody>
      </p:sp>
      <p:sp>
        <p:nvSpPr>
          <p:cNvPr id="6" name="Slide Number Placeholder 26"/>
          <p:cNvSpPr>
            <a:spLocks noGrp="1"/>
          </p:cNvSpPr>
          <p:nvPr>
            <p:ph type="sldNum" sz="quarter" idx="12"/>
          </p:nvPr>
        </p:nvSpPr>
        <p:spPr/>
        <p:txBody>
          <a:bodyPr/>
          <a:lstStyle>
            <a:lvl1pPr>
              <a:defRPr/>
            </a:lvl1pPr>
          </a:lstStyle>
          <a:p>
            <a:pPr>
              <a:defRPr/>
            </a:pPr>
            <a:fld id="{A01C9C3E-1A86-45EB-AA10-90A77C404D96}" type="slidenum">
              <a:rPr lang="tr-TR"/>
              <a:pPr>
                <a:defRPr/>
              </a:pPr>
              <a:t>‹#›</a:t>
            </a:fld>
            <a:endParaRPr lang="tr-TR" dirty="0"/>
          </a:p>
        </p:txBody>
      </p:sp>
    </p:spTree>
    <p:extLst>
      <p:ext uri="{BB962C8B-B14F-4D97-AF65-F5344CB8AC3E}">
        <p14:creationId xmlns:p14="http://schemas.microsoft.com/office/powerpoint/2010/main" val="37583858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7400948" cy="1143000"/>
          </a:xfrm>
        </p:spPr>
        <p:txBody>
          <a:bodyPr/>
          <a:lstStyle/>
          <a:p>
            <a:r>
              <a:rPr lang="tr-TR" dirty="0" smtClean="0"/>
              <a:t>Click to edit Master title style</a:t>
            </a:r>
            <a:endParaRPr lang="tr-TR" dirty="0"/>
          </a:p>
        </p:txBody>
      </p:sp>
      <p:sp>
        <p:nvSpPr>
          <p:cNvPr id="3" name="Content Placeholder 2"/>
          <p:cNvSpPr>
            <a:spLocks noGrp="1"/>
          </p:cNvSpPr>
          <p:nvPr>
            <p:ph sz="half" idx="1"/>
          </p:nvPr>
        </p:nvSpPr>
        <p:spPr>
          <a:xfrm>
            <a:off x="457200" y="1484784"/>
            <a:ext cx="3757610" cy="4870141"/>
          </a:xfrm>
        </p:spPr>
        <p:txBody>
          <a:bodyPr/>
          <a:lstStyle>
            <a:lvl1pPr>
              <a:defRPr sz="2600"/>
            </a:lvl1pPr>
            <a:lvl2pPr>
              <a:buClr>
                <a:schemeClr val="bg1">
                  <a:lumMod val="65000"/>
                </a:schemeClr>
              </a:buClr>
              <a:defRPr sz="2400"/>
            </a:lvl2pPr>
            <a:lvl3pPr>
              <a:defRPr sz="2000"/>
            </a:lvl3pPr>
            <a:lvl4pPr>
              <a:defRPr sz="1800"/>
            </a:lvl4pPr>
            <a:lvl5pPr>
              <a:defRPr sz="1800"/>
            </a:lvl5pPr>
          </a:lstStyle>
          <a:p>
            <a:pPr lvl="0"/>
            <a:r>
              <a:rPr lang="tr-TR" dirty="0" smtClean="0"/>
              <a:t>Click to edit Master text styles</a:t>
            </a:r>
          </a:p>
          <a:p>
            <a:pPr lvl="1"/>
            <a:r>
              <a:rPr lang="tr-TR" dirty="0" smtClean="0"/>
              <a:t>Second level </a:t>
            </a:r>
          </a:p>
          <a:p>
            <a:pPr lvl="2"/>
            <a:r>
              <a:rPr lang="tr-TR" dirty="0" smtClean="0"/>
              <a:t>Third level</a:t>
            </a:r>
          </a:p>
          <a:p>
            <a:pPr lvl="3"/>
            <a:r>
              <a:rPr lang="tr-TR" dirty="0" smtClean="0"/>
              <a:t>Fourth level</a:t>
            </a:r>
          </a:p>
          <a:p>
            <a:pPr lvl="4"/>
            <a:r>
              <a:rPr lang="tr-TR" dirty="0" smtClean="0"/>
              <a:t>Fifth level</a:t>
            </a:r>
            <a:endParaRPr lang="tr-TR" dirty="0"/>
          </a:p>
        </p:txBody>
      </p:sp>
      <p:sp>
        <p:nvSpPr>
          <p:cNvPr id="4" name="Content Placeholder 3"/>
          <p:cNvSpPr>
            <a:spLocks noGrp="1"/>
          </p:cNvSpPr>
          <p:nvPr>
            <p:ph sz="half" idx="2"/>
          </p:nvPr>
        </p:nvSpPr>
        <p:spPr>
          <a:xfrm>
            <a:off x="4286248" y="1484784"/>
            <a:ext cx="3500462" cy="4870141"/>
          </a:xfrm>
        </p:spPr>
        <p:txBody>
          <a:bodyPr/>
          <a:lstStyle>
            <a:lvl1pPr>
              <a:defRPr sz="2600"/>
            </a:lvl1pPr>
            <a:lvl2pPr>
              <a:buClr>
                <a:schemeClr val="bg1">
                  <a:lumMod val="65000"/>
                </a:schemeClr>
              </a:buClr>
              <a:defRPr sz="2400"/>
            </a:lvl2pPr>
            <a:lvl3pPr>
              <a:defRPr sz="2000"/>
            </a:lvl3pPr>
            <a:lvl4pPr>
              <a:defRPr sz="1800"/>
            </a:lvl4pPr>
            <a:lvl5pPr>
              <a:defRPr sz="1800"/>
            </a:lvl5pPr>
          </a:lstStyle>
          <a:p>
            <a:pPr lvl="0"/>
            <a:r>
              <a:rPr lang="tr-TR" dirty="0" smtClean="0"/>
              <a:t>Click to edit Master text styles</a:t>
            </a:r>
          </a:p>
          <a:p>
            <a:pPr lvl="1"/>
            <a:r>
              <a:rPr lang="tr-TR" dirty="0" smtClean="0"/>
              <a:t>Second level</a:t>
            </a:r>
          </a:p>
          <a:p>
            <a:pPr lvl="2"/>
            <a:r>
              <a:rPr lang="tr-TR" dirty="0" smtClean="0"/>
              <a:t>Third level</a:t>
            </a:r>
          </a:p>
          <a:p>
            <a:pPr lvl="3"/>
            <a:r>
              <a:rPr lang="tr-TR" dirty="0" smtClean="0"/>
              <a:t>Fourth level</a:t>
            </a:r>
          </a:p>
          <a:p>
            <a:pPr lvl="4"/>
            <a:r>
              <a:rPr lang="tr-TR" dirty="0" smtClean="0"/>
              <a:t>Fifth level</a:t>
            </a:r>
            <a:endParaRPr lang="tr-TR" dirty="0"/>
          </a:p>
        </p:txBody>
      </p:sp>
      <p:sp>
        <p:nvSpPr>
          <p:cNvPr id="5" name="Date Placeholder 9"/>
          <p:cNvSpPr>
            <a:spLocks noGrp="1"/>
          </p:cNvSpPr>
          <p:nvPr>
            <p:ph type="dt" sz="half" idx="10"/>
          </p:nvPr>
        </p:nvSpPr>
        <p:spPr/>
        <p:txBody>
          <a:bodyPr/>
          <a:lstStyle>
            <a:lvl1pPr>
              <a:defRPr/>
            </a:lvl1pPr>
          </a:lstStyle>
          <a:p>
            <a:pPr>
              <a:defRPr/>
            </a:pPr>
            <a:r>
              <a:rPr lang="tr-TR" smtClean="0"/>
              <a:t>27.03.2017</a:t>
            </a:r>
            <a:endParaRPr lang="tr-TR" dirty="0"/>
          </a:p>
        </p:txBody>
      </p:sp>
      <p:sp>
        <p:nvSpPr>
          <p:cNvPr id="6" name="Footer Placeholder 21"/>
          <p:cNvSpPr>
            <a:spLocks noGrp="1"/>
          </p:cNvSpPr>
          <p:nvPr>
            <p:ph type="ftr" sz="quarter" idx="11"/>
          </p:nvPr>
        </p:nvSpPr>
        <p:spPr/>
        <p:txBody>
          <a:bodyPr/>
          <a:lstStyle>
            <a:lvl1pPr>
              <a:defRPr/>
            </a:lvl1pPr>
          </a:lstStyle>
          <a:p>
            <a:pPr>
              <a:defRPr/>
            </a:pPr>
            <a:r>
              <a:rPr lang="tr-TR" smtClean="0"/>
              <a:t>METU - InformatIcs InstItute</a:t>
            </a:r>
            <a:endParaRPr lang="tr-TR" dirty="0"/>
          </a:p>
        </p:txBody>
      </p:sp>
      <p:sp>
        <p:nvSpPr>
          <p:cNvPr id="7" name="Slide Number Placeholder 17"/>
          <p:cNvSpPr>
            <a:spLocks noGrp="1"/>
          </p:cNvSpPr>
          <p:nvPr>
            <p:ph type="sldNum" sz="quarter" idx="12"/>
          </p:nvPr>
        </p:nvSpPr>
        <p:spPr/>
        <p:txBody>
          <a:bodyPr/>
          <a:lstStyle>
            <a:lvl1pPr>
              <a:defRPr/>
            </a:lvl1pPr>
          </a:lstStyle>
          <a:p>
            <a:pPr>
              <a:defRPr/>
            </a:pPr>
            <a:fld id="{D9099591-F48C-4055-92A6-5677E0DE2A05}" type="slidenum">
              <a:rPr lang="tr-TR"/>
              <a:pPr>
                <a:defRPr/>
              </a:pPr>
              <a:t>‹#›</a:t>
            </a:fld>
            <a:endParaRPr lang="tr-TR" dirty="0"/>
          </a:p>
        </p:txBody>
      </p:sp>
    </p:spTree>
    <p:extLst>
      <p:ext uri="{BB962C8B-B14F-4D97-AF65-F5344CB8AC3E}">
        <p14:creationId xmlns:p14="http://schemas.microsoft.com/office/powerpoint/2010/main" val="3179978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7400948" cy="1143000"/>
          </a:xfrm>
        </p:spPr>
        <p:txBody>
          <a:bodyPr/>
          <a:lstStyle>
            <a:lvl1pPr>
              <a:defRPr/>
            </a:lvl1pPr>
          </a:lstStyle>
          <a:p>
            <a:r>
              <a:rPr lang="tr-TR" smtClean="0"/>
              <a:t>Click to edit Master title style</a:t>
            </a:r>
            <a:endParaRPr lang="tr-TR"/>
          </a:p>
        </p:txBody>
      </p:sp>
      <p:sp>
        <p:nvSpPr>
          <p:cNvPr id="3" name="Text Placeholder 2"/>
          <p:cNvSpPr>
            <a:spLocks noGrp="1"/>
          </p:cNvSpPr>
          <p:nvPr>
            <p:ph type="body" idx="1"/>
          </p:nvPr>
        </p:nvSpPr>
        <p:spPr>
          <a:xfrm>
            <a:off x="457200" y="1484784"/>
            <a:ext cx="3283271" cy="1029816"/>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dirty="0" smtClean="0"/>
              <a:t>Click to edit Master text styles</a:t>
            </a:r>
          </a:p>
        </p:txBody>
      </p:sp>
      <p:sp>
        <p:nvSpPr>
          <p:cNvPr id="4" name="Text Placeholder 3"/>
          <p:cNvSpPr>
            <a:spLocks noGrp="1"/>
          </p:cNvSpPr>
          <p:nvPr>
            <p:ph type="body" sz="half" idx="3"/>
          </p:nvPr>
        </p:nvSpPr>
        <p:spPr>
          <a:xfrm>
            <a:off x="4645025" y="1484785"/>
            <a:ext cx="3284561" cy="1029816"/>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dirty="0" smtClean="0"/>
              <a:t>Click to edit Master text styles</a:t>
            </a:r>
          </a:p>
        </p:txBody>
      </p:sp>
      <p:sp>
        <p:nvSpPr>
          <p:cNvPr id="5" name="Content Placeholder 4"/>
          <p:cNvSpPr>
            <a:spLocks noGrp="1"/>
          </p:cNvSpPr>
          <p:nvPr>
            <p:ph sz="quarter" idx="2"/>
          </p:nvPr>
        </p:nvSpPr>
        <p:spPr>
          <a:xfrm>
            <a:off x="457200" y="2514600"/>
            <a:ext cx="3283271" cy="3845720"/>
          </a:xfrm>
        </p:spPr>
        <p:txBody>
          <a:bodyPr tIns="0"/>
          <a:lstStyle>
            <a:lvl1pPr>
              <a:defRPr sz="2200"/>
            </a:lvl1pPr>
            <a:lvl2pPr>
              <a:defRPr sz="2000"/>
            </a:lvl2pPr>
            <a:lvl3pPr>
              <a:defRPr sz="1800"/>
            </a:lvl3pPr>
            <a:lvl4pPr>
              <a:defRPr sz="1600"/>
            </a:lvl4pPr>
            <a:lvl5pPr>
              <a:defRPr sz="1600"/>
            </a:lvl5pPr>
          </a:lstStyle>
          <a:p>
            <a:pPr lvl="0"/>
            <a:r>
              <a:rPr lang="tr-TR" dirty="0" smtClean="0"/>
              <a:t>Click to edit Master text styles</a:t>
            </a:r>
          </a:p>
          <a:p>
            <a:pPr lvl="1"/>
            <a:r>
              <a:rPr lang="tr-TR" dirty="0" smtClean="0"/>
              <a:t>Second level</a:t>
            </a:r>
          </a:p>
          <a:p>
            <a:pPr lvl="2"/>
            <a:r>
              <a:rPr lang="tr-TR" dirty="0" smtClean="0"/>
              <a:t>Third level</a:t>
            </a:r>
          </a:p>
          <a:p>
            <a:pPr lvl="3"/>
            <a:r>
              <a:rPr lang="tr-TR" smtClean="0"/>
              <a:t>Fourth level </a:t>
            </a:r>
          </a:p>
          <a:p>
            <a:pPr lvl="4"/>
            <a:r>
              <a:rPr lang="tr-TR" dirty="0" smtClean="0"/>
              <a:t>Fifth level</a:t>
            </a:r>
            <a:endParaRPr lang="tr-TR" dirty="0"/>
          </a:p>
        </p:txBody>
      </p:sp>
      <p:sp>
        <p:nvSpPr>
          <p:cNvPr id="6" name="Content Placeholder 5"/>
          <p:cNvSpPr>
            <a:spLocks noGrp="1"/>
          </p:cNvSpPr>
          <p:nvPr>
            <p:ph sz="quarter" idx="4"/>
          </p:nvPr>
        </p:nvSpPr>
        <p:spPr>
          <a:xfrm>
            <a:off x="4645025" y="2514600"/>
            <a:ext cx="3284561"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tr-TR"/>
          </a:p>
        </p:txBody>
      </p:sp>
      <p:sp>
        <p:nvSpPr>
          <p:cNvPr id="7" name="Date Placeholder 9"/>
          <p:cNvSpPr>
            <a:spLocks noGrp="1"/>
          </p:cNvSpPr>
          <p:nvPr>
            <p:ph type="dt" sz="half" idx="10"/>
          </p:nvPr>
        </p:nvSpPr>
        <p:spPr/>
        <p:txBody>
          <a:bodyPr/>
          <a:lstStyle>
            <a:lvl1pPr>
              <a:defRPr/>
            </a:lvl1pPr>
          </a:lstStyle>
          <a:p>
            <a:pPr>
              <a:defRPr/>
            </a:pPr>
            <a:r>
              <a:rPr lang="tr-TR" smtClean="0"/>
              <a:t>27.03.2017</a:t>
            </a:r>
            <a:endParaRPr lang="tr-TR" dirty="0"/>
          </a:p>
        </p:txBody>
      </p:sp>
      <p:sp>
        <p:nvSpPr>
          <p:cNvPr id="8" name="Footer Placeholder 21"/>
          <p:cNvSpPr>
            <a:spLocks noGrp="1"/>
          </p:cNvSpPr>
          <p:nvPr>
            <p:ph type="ftr" sz="quarter" idx="11"/>
          </p:nvPr>
        </p:nvSpPr>
        <p:spPr/>
        <p:txBody>
          <a:bodyPr/>
          <a:lstStyle>
            <a:lvl1pPr>
              <a:defRPr/>
            </a:lvl1pPr>
          </a:lstStyle>
          <a:p>
            <a:pPr>
              <a:defRPr/>
            </a:pPr>
            <a:r>
              <a:rPr lang="tr-TR" smtClean="0"/>
              <a:t>METU - InformatIcs InstItute</a:t>
            </a:r>
            <a:endParaRPr lang="tr-TR" dirty="0"/>
          </a:p>
        </p:txBody>
      </p:sp>
      <p:sp>
        <p:nvSpPr>
          <p:cNvPr id="9" name="Slide Number Placeholder 17"/>
          <p:cNvSpPr>
            <a:spLocks noGrp="1"/>
          </p:cNvSpPr>
          <p:nvPr>
            <p:ph type="sldNum" sz="quarter" idx="12"/>
          </p:nvPr>
        </p:nvSpPr>
        <p:spPr/>
        <p:txBody>
          <a:bodyPr/>
          <a:lstStyle>
            <a:lvl1pPr>
              <a:defRPr/>
            </a:lvl1pPr>
          </a:lstStyle>
          <a:p>
            <a:pPr>
              <a:defRPr/>
            </a:pPr>
            <a:fld id="{721771F7-8677-43DB-9A4A-0CFC7D727533}" type="slidenum">
              <a:rPr lang="tr-TR"/>
              <a:pPr>
                <a:defRPr/>
              </a:pPr>
              <a:t>‹#›</a:t>
            </a:fld>
            <a:endParaRPr lang="tr-TR" dirty="0"/>
          </a:p>
        </p:txBody>
      </p:sp>
    </p:spTree>
    <p:extLst>
      <p:ext uri="{BB962C8B-B14F-4D97-AF65-F5344CB8AC3E}">
        <p14:creationId xmlns:p14="http://schemas.microsoft.com/office/powerpoint/2010/main" val="743959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7400948"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4000" b="1">
                <a:ln>
                  <a:noFill/>
                </a:ln>
                <a:solidFill>
                  <a:srgbClr val="5C0202"/>
                </a:solidFill>
                <a:effectLst/>
                <a:latin typeface="+mj-lt"/>
                <a:ea typeface="+mj-ea"/>
                <a:cs typeface="+mj-cs"/>
              </a:defRPr>
            </a:lvl1pPr>
          </a:lstStyle>
          <a:p>
            <a:r>
              <a:rPr lang="tr-TR" dirty="0" smtClean="0"/>
              <a:t>Click to edit Master title style</a:t>
            </a:r>
            <a:endParaRPr lang="tr-TR" dirty="0"/>
          </a:p>
        </p:txBody>
      </p:sp>
      <p:sp>
        <p:nvSpPr>
          <p:cNvPr id="3" name="Date Placeholder 9"/>
          <p:cNvSpPr>
            <a:spLocks noGrp="1"/>
          </p:cNvSpPr>
          <p:nvPr>
            <p:ph type="dt" sz="half" idx="10"/>
          </p:nvPr>
        </p:nvSpPr>
        <p:spPr/>
        <p:txBody>
          <a:bodyPr/>
          <a:lstStyle>
            <a:lvl1pPr>
              <a:defRPr/>
            </a:lvl1pPr>
          </a:lstStyle>
          <a:p>
            <a:pPr>
              <a:defRPr/>
            </a:pPr>
            <a:r>
              <a:rPr lang="tr-TR" smtClean="0"/>
              <a:t>27.03.2017</a:t>
            </a:r>
            <a:endParaRPr lang="tr-TR" dirty="0"/>
          </a:p>
        </p:txBody>
      </p:sp>
      <p:sp>
        <p:nvSpPr>
          <p:cNvPr id="4" name="Footer Placeholder 21"/>
          <p:cNvSpPr>
            <a:spLocks noGrp="1"/>
          </p:cNvSpPr>
          <p:nvPr>
            <p:ph type="ftr" sz="quarter" idx="11"/>
          </p:nvPr>
        </p:nvSpPr>
        <p:spPr/>
        <p:txBody>
          <a:bodyPr/>
          <a:lstStyle>
            <a:lvl1pPr>
              <a:defRPr/>
            </a:lvl1pPr>
          </a:lstStyle>
          <a:p>
            <a:pPr>
              <a:defRPr/>
            </a:pPr>
            <a:r>
              <a:rPr lang="tr-TR" smtClean="0"/>
              <a:t>METU - InformatIcs InstItute</a:t>
            </a:r>
            <a:endParaRPr lang="tr-TR" dirty="0"/>
          </a:p>
        </p:txBody>
      </p:sp>
      <p:sp>
        <p:nvSpPr>
          <p:cNvPr id="5" name="Slide Number Placeholder 17"/>
          <p:cNvSpPr>
            <a:spLocks noGrp="1"/>
          </p:cNvSpPr>
          <p:nvPr>
            <p:ph type="sldNum" sz="quarter" idx="12"/>
          </p:nvPr>
        </p:nvSpPr>
        <p:spPr/>
        <p:txBody>
          <a:bodyPr/>
          <a:lstStyle>
            <a:lvl1pPr>
              <a:defRPr/>
            </a:lvl1pPr>
          </a:lstStyle>
          <a:p>
            <a:pPr>
              <a:defRPr/>
            </a:pPr>
            <a:fld id="{8FEA0924-13A6-4D4C-8F4B-306661933A8D}" type="slidenum">
              <a:rPr lang="tr-TR"/>
              <a:pPr>
                <a:defRPr/>
              </a:pPr>
              <a:t>‹#›</a:t>
            </a:fld>
            <a:endParaRPr lang="tr-TR" dirty="0"/>
          </a:p>
        </p:txBody>
      </p:sp>
    </p:spTree>
    <p:extLst>
      <p:ext uri="{BB962C8B-B14F-4D97-AF65-F5344CB8AC3E}">
        <p14:creationId xmlns:p14="http://schemas.microsoft.com/office/powerpoint/2010/main" val="421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r>
              <a:rPr lang="tr-TR" smtClean="0"/>
              <a:t>27.03.2017</a:t>
            </a:r>
            <a:endParaRPr lang="tr-TR" dirty="0"/>
          </a:p>
        </p:txBody>
      </p:sp>
      <p:sp>
        <p:nvSpPr>
          <p:cNvPr id="3" name="Footer Placeholder 21"/>
          <p:cNvSpPr>
            <a:spLocks noGrp="1"/>
          </p:cNvSpPr>
          <p:nvPr>
            <p:ph type="ftr" sz="quarter" idx="11"/>
          </p:nvPr>
        </p:nvSpPr>
        <p:spPr/>
        <p:txBody>
          <a:bodyPr/>
          <a:lstStyle>
            <a:lvl1pPr>
              <a:defRPr/>
            </a:lvl1pPr>
          </a:lstStyle>
          <a:p>
            <a:pPr>
              <a:defRPr/>
            </a:pPr>
            <a:r>
              <a:rPr lang="tr-TR" smtClean="0"/>
              <a:t>METU - InformatIcs InstItute</a:t>
            </a:r>
            <a:endParaRPr lang="tr-TR" dirty="0"/>
          </a:p>
        </p:txBody>
      </p:sp>
      <p:sp>
        <p:nvSpPr>
          <p:cNvPr id="4" name="Slide Number Placeholder 17"/>
          <p:cNvSpPr>
            <a:spLocks noGrp="1"/>
          </p:cNvSpPr>
          <p:nvPr>
            <p:ph type="sldNum" sz="quarter" idx="12"/>
          </p:nvPr>
        </p:nvSpPr>
        <p:spPr/>
        <p:txBody>
          <a:bodyPr/>
          <a:lstStyle>
            <a:lvl1pPr>
              <a:defRPr/>
            </a:lvl1pPr>
          </a:lstStyle>
          <a:p>
            <a:pPr>
              <a:defRPr/>
            </a:pPr>
            <a:fld id="{6808ABA1-539F-4938-BFF6-1474BF26FBF9}" type="slidenum">
              <a:rPr lang="tr-TR"/>
              <a:pPr>
                <a:defRPr/>
              </a:pPr>
              <a:t>‹#›</a:t>
            </a:fld>
            <a:endParaRPr lang="tr-TR" dirty="0"/>
          </a:p>
        </p:txBody>
      </p:sp>
    </p:spTree>
    <p:extLst>
      <p:ext uri="{BB962C8B-B14F-4D97-AF65-F5344CB8AC3E}">
        <p14:creationId xmlns:p14="http://schemas.microsoft.com/office/powerpoint/2010/main" val="270427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88640"/>
            <a:ext cx="2743200" cy="1162050"/>
          </a:xfrm>
        </p:spPr>
        <p:txBody>
          <a:bodyPr>
            <a:noAutofit/>
          </a:bodyPr>
          <a:lstStyle>
            <a:lvl1pPr algn="l" rtl="0">
              <a:spcBef>
                <a:spcPct val="0"/>
              </a:spcBef>
              <a:buNone/>
              <a:defRPr sz="2600" b="1">
                <a:ln>
                  <a:noFill/>
                </a:ln>
                <a:solidFill>
                  <a:srgbClr val="5C0202"/>
                </a:solidFill>
                <a:effectLst/>
                <a:latin typeface="+mj-lt"/>
                <a:ea typeface="+mj-ea"/>
                <a:cs typeface="+mj-cs"/>
              </a:defRPr>
            </a:lvl1pPr>
          </a:lstStyle>
          <a:p>
            <a:r>
              <a:rPr lang="tr-TR" dirty="0" smtClean="0"/>
              <a:t>Click to edit Master title style</a:t>
            </a:r>
            <a:endParaRPr lang="tr-TR" dirty="0"/>
          </a:p>
        </p:txBody>
      </p:sp>
      <p:sp>
        <p:nvSpPr>
          <p:cNvPr id="3" name="Text Placeholder 2"/>
          <p:cNvSpPr>
            <a:spLocks noGrp="1"/>
          </p:cNvSpPr>
          <p:nvPr>
            <p:ph type="body" idx="2"/>
          </p:nvPr>
        </p:nvSpPr>
        <p:spPr>
          <a:xfrm>
            <a:off x="685800" y="1484784"/>
            <a:ext cx="2743200" cy="4763616"/>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tr-TR" dirty="0" smtClean="0"/>
              <a:t>Click to edit Master text styles</a:t>
            </a:r>
          </a:p>
        </p:txBody>
      </p:sp>
      <p:sp>
        <p:nvSpPr>
          <p:cNvPr id="4" name="Content Placeholder 3"/>
          <p:cNvSpPr>
            <a:spLocks noGrp="1"/>
          </p:cNvSpPr>
          <p:nvPr>
            <p:ph sz="half" idx="1"/>
          </p:nvPr>
        </p:nvSpPr>
        <p:spPr>
          <a:xfrm>
            <a:off x="3575050" y="1484784"/>
            <a:ext cx="4354536" cy="4763616"/>
          </a:xfrm>
        </p:spPr>
        <p:txBody>
          <a:bodyPr tIns="0"/>
          <a:lstStyle>
            <a:lvl1pPr>
              <a:defRPr sz="2800"/>
            </a:lvl1pPr>
            <a:lvl2pPr>
              <a:defRPr sz="2600"/>
            </a:lvl2pPr>
            <a:lvl3pPr>
              <a:defRPr sz="2400"/>
            </a:lvl3pPr>
            <a:lvl4pPr>
              <a:defRPr sz="2000"/>
            </a:lvl4pPr>
            <a:lvl5pPr>
              <a:defRPr sz="1800"/>
            </a:lvl5pPr>
          </a:lstStyle>
          <a:p>
            <a:pPr lvl="0"/>
            <a:r>
              <a:rPr lang="tr-TR" dirty="0" smtClean="0"/>
              <a:t>Click to edit Master text styles</a:t>
            </a:r>
          </a:p>
          <a:p>
            <a:pPr lvl="1"/>
            <a:r>
              <a:rPr lang="tr-TR" dirty="0" smtClean="0"/>
              <a:t>Second level</a:t>
            </a:r>
          </a:p>
          <a:p>
            <a:pPr lvl="2"/>
            <a:r>
              <a:rPr lang="tr-TR" dirty="0" smtClean="0"/>
              <a:t>Third level</a:t>
            </a:r>
          </a:p>
          <a:p>
            <a:pPr lvl="3"/>
            <a:r>
              <a:rPr lang="tr-TR" dirty="0" smtClean="0"/>
              <a:t>Fourth level</a:t>
            </a:r>
          </a:p>
          <a:p>
            <a:pPr lvl="4"/>
            <a:r>
              <a:rPr lang="tr-TR" dirty="0" smtClean="0"/>
              <a:t>Fifth level</a:t>
            </a:r>
            <a:endParaRPr lang="tr-TR" dirty="0"/>
          </a:p>
        </p:txBody>
      </p:sp>
      <p:sp>
        <p:nvSpPr>
          <p:cNvPr id="5" name="Date Placeholder 9"/>
          <p:cNvSpPr>
            <a:spLocks noGrp="1"/>
          </p:cNvSpPr>
          <p:nvPr>
            <p:ph type="dt" sz="half" idx="10"/>
          </p:nvPr>
        </p:nvSpPr>
        <p:spPr/>
        <p:txBody>
          <a:bodyPr/>
          <a:lstStyle>
            <a:lvl1pPr>
              <a:defRPr/>
            </a:lvl1pPr>
          </a:lstStyle>
          <a:p>
            <a:pPr>
              <a:defRPr/>
            </a:pPr>
            <a:r>
              <a:rPr lang="tr-TR" smtClean="0"/>
              <a:t>27.03.2017</a:t>
            </a:r>
            <a:endParaRPr lang="tr-TR" dirty="0"/>
          </a:p>
        </p:txBody>
      </p:sp>
      <p:sp>
        <p:nvSpPr>
          <p:cNvPr id="6" name="Footer Placeholder 21"/>
          <p:cNvSpPr>
            <a:spLocks noGrp="1"/>
          </p:cNvSpPr>
          <p:nvPr>
            <p:ph type="ftr" sz="quarter" idx="11"/>
          </p:nvPr>
        </p:nvSpPr>
        <p:spPr/>
        <p:txBody>
          <a:bodyPr/>
          <a:lstStyle>
            <a:lvl1pPr>
              <a:defRPr/>
            </a:lvl1pPr>
          </a:lstStyle>
          <a:p>
            <a:pPr>
              <a:defRPr/>
            </a:pPr>
            <a:r>
              <a:rPr lang="tr-TR" smtClean="0"/>
              <a:t>METU - InformatIcs InstItute</a:t>
            </a:r>
            <a:endParaRPr lang="tr-TR" dirty="0"/>
          </a:p>
        </p:txBody>
      </p:sp>
      <p:sp>
        <p:nvSpPr>
          <p:cNvPr id="7" name="Slide Number Placeholder 17"/>
          <p:cNvSpPr>
            <a:spLocks noGrp="1"/>
          </p:cNvSpPr>
          <p:nvPr>
            <p:ph type="sldNum" sz="quarter" idx="12"/>
          </p:nvPr>
        </p:nvSpPr>
        <p:spPr/>
        <p:txBody>
          <a:bodyPr/>
          <a:lstStyle>
            <a:lvl1pPr>
              <a:defRPr/>
            </a:lvl1pPr>
          </a:lstStyle>
          <a:p>
            <a:pPr>
              <a:defRPr/>
            </a:pPr>
            <a:fld id="{9068E394-0067-4382-9BC6-2F8012AF15D3}" type="slidenum">
              <a:rPr lang="tr-TR"/>
              <a:pPr>
                <a:defRPr/>
              </a:pPr>
              <a:t>‹#›</a:t>
            </a:fld>
            <a:endParaRPr lang="tr-TR" dirty="0"/>
          </a:p>
        </p:txBody>
      </p:sp>
    </p:spTree>
    <p:extLst>
      <p:ext uri="{BB962C8B-B14F-4D97-AF65-F5344CB8AC3E}">
        <p14:creationId xmlns:p14="http://schemas.microsoft.com/office/powerpoint/2010/main" val="4531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rgbClr val="5C0202"/>
                </a:solidFill>
              </a:defRPr>
            </a:lvl1pPr>
          </a:lstStyle>
          <a:p>
            <a:r>
              <a:rPr lang="tr-TR" dirty="0" smtClean="0"/>
              <a:t>Click to edit Master title style</a:t>
            </a:r>
            <a:endParaRPr lang="tr-TR" dirty="0"/>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tr-TR" dirty="0"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tr-TR" noProof="0" smtClean="0"/>
              <a:t>Click icon to add picture</a:t>
            </a:r>
            <a:endParaRPr lang="tr-TR" noProof="0" dirty="0"/>
          </a:p>
        </p:txBody>
      </p:sp>
      <p:sp>
        <p:nvSpPr>
          <p:cNvPr id="9" name="Date Placeholder 4"/>
          <p:cNvSpPr>
            <a:spLocks noGrp="1"/>
          </p:cNvSpPr>
          <p:nvPr>
            <p:ph type="dt" sz="half" idx="10"/>
          </p:nvPr>
        </p:nvSpPr>
        <p:spPr/>
        <p:txBody>
          <a:bodyPr/>
          <a:lstStyle>
            <a:lvl1pPr>
              <a:defRPr/>
            </a:lvl1pPr>
          </a:lstStyle>
          <a:p>
            <a:pPr>
              <a:defRPr/>
            </a:pPr>
            <a:r>
              <a:rPr lang="tr-TR" smtClean="0"/>
              <a:t>27.03.2017</a:t>
            </a:r>
            <a:endParaRPr lang="tr-TR" dirty="0"/>
          </a:p>
        </p:txBody>
      </p:sp>
      <p:sp>
        <p:nvSpPr>
          <p:cNvPr id="10" name="Footer Placeholder 5"/>
          <p:cNvSpPr>
            <a:spLocks noGrp="1"/>
          </p:cNvSpPr>
          <p:nvPr>
            <p:ph type="ftr" sz="quarter" idx="11"/>
          </p:nvPr>
        </p:nvSpPr>
        <p:spPr/>
        <p:txBody>
          <a:bodyPr/>
          <a:lstStyle>
            <a:lvl1pPr>
              <a:defRPr/>
            </a:lvl1pPr>
          </a:lstStyle>
          <a:p>
            <a:pPr>
              <a:defRPr/>
            </a:pPr>
            <a:r>
              <a:rPr lang="tr-TR" smtClean="0"/>
              <a:t>METU - InformatIcs InstItute</a:t>
            </a:r>
            <a:endParaRPr lang="tr-TR" dirty="0"/>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3D1F8B27-E3BB-41E0-BDE7-1DC8067FBE59}" type="slidenum">
              <a:rPr lang="tr-TR"/>
              <a:pPr>
                <a:defRPr/>
              </a:pPr>
              <a:t>‹#›</a:t>
            </a:fld>
            <a:endParaRPr lang="tr-TR" dirty="0"/>
          </a:p>
        </p:txBody>
      </p:sp>
    </p:spTree>
    <p:extLst>
      <p:ext uri="{BB962C8B-B14F-4D97-AF65-F5344CB8AC3E}">
        <p14:creationId xmlns:p14="http://schemas.microsoft.com/office/powerpoint/2010/main" val="1545649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8"/>
          <p:cNvSpPr>
            <a:spLocks noGrp="1"/>
          </p:cNvSpPr>
          <p:nvPr>
            <p:ph type="title"/>
          </p:nvPr>
        </p:nvSpPr>
        <p:spPr bwMode="auto">
          <a:xfrm>
            <a:off x="457200" y="188913"/>
            <a:ext cx="7400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smtClean="0"/>
              <a:t>Click to edit Master title style </a:t>
            </a:r>
          </a:p>
        </p:txBody>
      </p:sp>
      <p:sp>
        <p:nvSpPr>
          <p:cNvPr id="1027" name="Text Placeholder 29"/>
          <p:cNvSpPr>
            <a:spLocks noGrp="1"/>
          </p:cNvSpPr>
          <p:nvPr>
            <p:ph type="body" idx="1"/>
          </p:nvPr>
        </p:nvSpPr>
        <p:spPr bwMode="auto">
          <a:xfrm>
            <a:off x="457200" y="1484313"/>
            <a:ext cx="7400925"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smtClean="0"/>
              <a:t>Click to edit Master text styles</a:t>
            </a:r>
          </a:p>
          <a:p>
            <a:pPr lvl="1"/>
            <a:r>
              <a:rPr lang="tr-TR" smtClean="0"/>
              <a:t>Second level </a:t>
            </a:r>
          </a:p>
          <a:p>
            <a:pPr lvl="2"/>
            <a:r>
              <a:rPr lang="tr-TR" smtClean="0"/>
              <a:t>Third level</a:t>
            </a:r>
          </a:p>
          <a:p>
            <a:pPr lvl="3"/>
            <a:r>
              <a:rPr lang="tr-TR" smtClean="0"/>
              <a:t>Fourth level</a:t>
            </a:r>
          </a:p>
          <a:p>
            <a:pPr lvl="4"/>
            <a:r>
              <a:rPr lang="tr-TR"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smtClean="0">
                <a:solidFill>
                  <a:schemeClr val="tx2">
                    <a:shade val="90000"/>
                  </a:schemeClr>
                </a:solidFill>
                <a:latin typeface="+mn-lt"/>
                <a:cs typeface="+mn-cs"/>
              </a:defRPr>
            </a:lvl1pPr>
          </a:lstStyle>
          <a:p>
            <a:pPr>
              <a:defRPr/>
            </a:pPr>
            <a:r>
              <a:rPr lang="tr-TR" smtClean="0"/>
              <a:t>27.03.2017</a:t>
            </a:r>
            <a:endParaRPr lang="tr-TR"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dirty="0">
                <a:solidFill>
                  <a:schemeClr val="tx2">
                    <a:shade val="90000"/>
                  </a:schemeClr>
                </a:solidFill>
                <a:latin typeface="+mn-lt"/>
                <a:cs typeface="+mn-cs"/>
              </a:defRPr>
            </a:lvl1pPr>
          </a:lstStyle>
          <a:p>
            <a:pPr>
              <a:defRPr/>
            </a:pPr>
            <a:r>
              <a:rPr lang="tr-TR" smtClean="0"/>
              <a:t>METU - InformatIcs InstItute</a:t>
            </a:r>
            <a:endParaRPr lang="tr-TR"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smtClean="0">
                <a:solidFill>
                  <a:schemeClr val="tx2">
                    <a:shade val="90000"/>
                  </a:schemeClr>
                </a:solidFill>
                <a:latin typeface="+mn-lt"/>
                <a:cs typeface="+mn-cs"/>
              </a:defRPr>
            </a:lvl1pPr>
          </a:lstStyle>
          <a:p>
            <a:pPr>
              <a:defRPr/>
            </a:pPr>
            <a:fld id="{95A565AE-CC92-4379-A36D-1B15D433D79E}" type="slidenum">
              <a:rPr lang="tr-TR"/>
              <a:pPr>
                <a:defRPr/>
              </a:pPr>
              <a:t>‹#›</a:t>
            </a:fld>
            <a:endParaRPr lang="tr-TR" dirty="0"/>
          </a:p>
        </p:txBody>
      </p:sp>
    </p:spTree>
  </p:cSld>
  <p:clrMap bg1="lt1" tx1="dk1" bg2="lt2" tx2="dk2" accent1="accent1" accent2="accent2" accent3="accent3" accent4="accent4" accent5="accent5" accent6="accent6" hlink="hlink" folHlink="folHlink"/>
  <p:sldLayoutIdLst>
    <p:sldLayoutId id="2147483936" r:id="rId1"/>
    <p:sldLayoutId id="2147483928" r:id="rId2"/>
    <p:sldLayoutId id="2147483937" r:id="rId3"/>
    <p:sldLayoutId id="2147483929" r:id="rId4"/>
    <p:sldLayoutId id="2147483930" r:id="rId5"/>
    <p:sldLayoutId id="2147483931" r:id="rId6"/>
    <p:sldLayoutId id="2147483932" r:id="rId7"/>
    <p:sldLayoutId id="2147483933" r:id="rId8"/>
    <p:sldLayoutId id="2147483938" r:id="rId9"/>
    <p:sldLayoutId id="2147483934" r:id="rId10"/>
    <p:sldLayoutId id="2147483935" r:id="rId11"/>
  </p:sldLayoutIdLst>
  <p:hf hdr="0" ftr="0" dt="0"/>
  <p:txStyles>
    <p:titleStyle>
      <a:lvl1pPr algn="l" rtl="0" fontAlgn="base">
        <a:spcBef>
          <a:spcPct val="0"/>
        </a:spcBef>
        <a:spcAft>
          <a:spcPct val="0"/>
        </a:spcAft>
        <a:defRPr sz="4000" b="1" kern="1200">
          <a:solidFill>
            <a:srgbClr val="5C0202"/>
          </a:solidFill>
          <a:latin typeface="+mj-lt"/>
          <a:ea typeface="+mj-ea"/>
          <a:cs typeface="+mj-cs"/>
        </a:defRPr>
      </a:lvl1pPr>
      <a:lvl2pPr algn="l" rtl="0" fontAlgn="base">
        <a:spcBef>
          <a:spcPct val="0"/>
        </a:spcBef>
        <a:spcAft>
          <a:spcPct val="0"/>
        </a:spcAft>
        <a:defRPr sz="4000" b="1">
          <a:solidFill>
            <a:srgbClr val="5C0202"/>
          </a:solidFill>
          <a:latin typeface="Calibri" pitchFamily="34" charset="0"/>
        </a:defRPr>
      </a:lvl2pPr>
      <a:lvl3pPr algn="l" rtl="0" fontAlgn="base">
        <a:spcBef>
          <a:spcPct val="0"/>
        </a:spcBef>
        <a:spcAft>
          <a:spcPct val="0"/>
        </a:spcAft>
        <a:defRPr sz="4000" b="1">
          <a:solidFill>
            <a:srgbClr val="5C0202"/>
          </a:solidFill>
          <a:latin typeface="Calibri" pitchFamily="34" charset="0"/>
        </a:defRPr>
      </a:lvl3pPr>
      <a:lvl4pPr algn="l" rtl="0" fontAlgn="base">
        <a:spcBef>
          <a:spcPct val="0"/>
        </a:spcBef>
        <a:spcAft>
          <a:spcPct val="0"/>
        </a:spcAft>
        <a:defRPr sz="4000" b="1">
          <a:solidFill>
            <a:srgbClr val="5C0202"/>
          </a:solidFill>
          <a:latin typeface="Calibri" pitchFamily="34" charset="0"/>
        </a:defRPr>
      </a:lvl4pPr>
      <a:lvl5pPr algn="l" rtl="0" fontAlgn="base">
        <a:spcBef>
          <a:spcPct val="0"/>
        </a:spcBef>
        <a:spcAft>
          <a:spcPct val="0"/>
        </a:spcAft>
        <a:defRPr sz="4000" b="1">
          <a:solidFill>
            <a:srgbClr val="5C0202"/>
          </a:solidFill>
          <a:latin typeface="Calibri" pitchFamily="34" charset="0"/>
        </a:defRPr>
      </a:lvl5pPr>
      <a:lvl6pPr marL="457200" algn="l" rtl="0" fontAlgn="base">
        <a:spcBef>
          <a:spcPct val="0"/>
        </a:spcBef>
        <a:spcAft>
          <a:spcPct val="0"/>
        </a:spcAft>
        <a:defRPr sz="4000" b="1">
          <a:solidFill>
            <a:srgbClr val="5C0202"/>
          </a:solidFill>
          <a:latin typeface="Calibri" pitchFamily="34" charset="0"/>
        </a:defRPr>
      </a:lvl6pPr>
      <a:lvl7pPr marL="914400" algn="l" rtl="0" fontAlgn="base">
        <a:spcBef>
          <a:spcPct val="0"/>
        </a:spcBef>
        <a:spcAft>
          <a:spcPct val="0"/>
        </a:spcAft>
        <a:defRPr sz="4000" b="1">
          <a:solidFill>
            <a:srgbClr val="5C0202"/>
          </a:solidFill>
          <a:latin typeface="Calibri" pitchFamily="34" charset="0"/>
        </a:defRPr>
      </a:lvl7pPr>
      <a:lvl8pPr marL="1371600" algn="l" rtl="0" fontAlgn="base">
        <a:spcBef>
          <a:spcPct val="0"/>
        </a:spcBef>
        <a:spcAft>
          <a:spcPct val="0"/>
        </a:spcAft>
        <a:defRPr sz="4000" b="1">
          <a:solidFill>
            <a:srgbClr val="5C0202"/>
          </a:solidFill>
          <a:latin typeface="Calibri" pitchFamily="34" charset="0"/>
        </a:defRPr>
      </a:lvl8pPr>
      <a:lvl9pPr marL="1828800" algn="l" rtl="0" fontAlgn="base">
        <a:spcBef>
          <a:spcPct val="0"/>
        </a:spcBef>
        <a:spcAft>
          <a:spcPct val="0"/>
        </a:spcAft>
        <a:defRPr sz="4000" b="1">
          <a:solidFill>
            <a:srgbClr val="5C0202"/>
          </a:solidFill>
          <a:latin typeface="Calibri" pitchFamily="34" charset="0"/>
        </a:defRPr>
      </a:lvl9pPr>
    </p:titleStyle>
    <p:bodyStyle>
      <a:lvl1pPr marL="273050" indent="-273050" algn="l" rtl="0" fontAlgn="base">
        <a:spcBef>
          <a:spcPct val="20000"/>
        </a:spcBef>
        <a:spcAft>
          <a:spcPct val="0"/>
        </a:spcAft>
        <a:buClr>
          <a:srgbClr val="D86B77"/>
        </a:buClr>
        <a:buSzPct val="95000"/>
        <a:buFont typeface="Wingdings 2" pitchFamily="18" charset="2"/>
        <a:buChar char=""/>
        <a:defRPr sz="2600" kern="1200">
          <a:solidFill>
            <a:schemeClr val="tx1"/>
          </a:solidFill>
          <a:latin typeface="+mn-lt"/>
          <a:ea typeface="+mn-ea"/>
          <a:cs typeface="+mn-cs"/>
        </a:defRPr>
      </a:lvl1pPr>
      <a:lvl2pPr marL="639763" indent="-246063" algn="l" rtl="0" fontAlgn="base">
        <a:spcBef>
          <a:spcPct val="20000"/>
        </a:spcBef>
        <a:spcAft>
          <a:spcPct val="0"/>
        </a:spcAft>
        <a:buClr>
          <a:srgbClr val="BFBFBF"/>
        </a:buClr>
        <a:buSzPct val="85000"/>
        <a:buFont typeface="Wingdings 2" pitchFamily="18" charset="2"/>
        <a:buChar char=""/>
        <a:defRPr sz="2400" kern="1200">
          <a:solidFill>
            <a:schemeClr val="tx1"/>
          </a:solidFill>
          <a:latin typeface="+mn-lt"/>
          <a:ea typeface="+mn-ea"/>
          <a:cs typeface="+mn-cs"/>
        </a:defRPr>
      </a:lvl2pPr>
      <a:lvl3pPr marL="914400" indent="-246063" algn="l" rtl="0" fontAlgn="base">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fontAlgn="base">
        <a:spcBef>
          <a:spcPct val="20000"/>
        </a:spcBef>
        <a:spcAft>
          <a:spcPct val="0"/>
        </a:spcAft>
        <a:buClr>
          <a:srgbClr val="D86B77"/>
        </a:buClr>
        <a:buSzPct val="65000"/>
        <a:buFont typeface="Wingdings 2" pitchFamily="18" charset="2"/>
        <a:buChar char=""/>
        <a:defRPr sz="2000" kern="1200">
          <a:solidFill>
            <a:schemeClr val="tx1"/>
          </a:solidFill>
          <a:latin typeface="+mn-lt"/>
          <a:ea typeface="+mn-ea"/>
          <a:cs typeface="+mn-cs"/>
        </a:defRPr>
      </a:lvl4pPr>
      <a:lvl5pPr marL="1462088" indent="-209550" algn="l" rtl="0" fontAlgn="base">
        <a:spcBef>
          <a:spcPct val="20000"/>
        </a:spcBef>
        <a:spcAft>
          <a:spcPct val="0"/>
        </a:spcAft>
        <a:buClr>
          <a:srgbClr val="C00000"/>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Dikdörtgen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Başlık Yer Tutucusu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tr-TR" smtClean="0"/>
              <a:t>Asıl başlık stili için tıklatın</a:t>
            </a:r>
            <a:endParaRPr kumimoji="0" lang="en-US"/>
          </a:p>
        </p:txBody>
      </p:sp>
      <p:sp>
        <p:nvSpPr>
          <p:cNvPr id="31" name="Metin Yer Tutucusu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27" name="Veri Yer Tutucusu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pPr>
              <a:defRPr/>
            </a:pPr>
            <a:r>
              <a:rPr lang="tr-TR" smtClean="0"/>
              <a:t>27.03.2017</a:t>
            </a:r>
            <a:endParaRPr lang="tr-TR" dirty="0"/>
          </a:p>
        </p:txBody>
      </p:sp>
      <p:sp>
        <p:nvSpPr>
          <p:cNvPr id="4" name="Altbilgi Yer Tutucusu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pPr>
              <a:defRPr/>
            </a:pPr>
            <a:r>
              <a:rPr lang="tr-TR" smtClean="0"/>
              <a:t>METU - InformatIcs InstItute</a:t>
            </a:r>
            <a:endParaRPr lang="tr-TR" dirty="0"/>
          </a:p>
        </p:txBody>
      </p:sp>
      <p:sp>
        <p:nvSpPr>
          <p:cNvPr id="16" name="Slayt Numarası Yer Tutucusu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pPr>
              <a:defRPr/>
            </a:pPr>
            <a:fld id="{95A565AE-CC92-4379-A36D-1B15D433D79E}" type="slidenum">
              <a:rPr lang="tr-TR" smtClean="0"/>
              <a:pPr>
                <a:defRPr/>
              </a:pPr>
              <a:t>‹#›</a:t>
            </a:fld>
            <a:endParaRPr lang="tr-TR" dirty="0"/>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hf hdr="0" ftr="0" dt="0"/>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7704" y="2348880"/>
            <a:ext cx="6837412" cy="1077219"/>
          </a:xfrm>
        </p:spPr>
        <p:txBody>
          <a:bodyPr>
            <a:normAutofit fontScale="90000"/>
          </a:bodyPr>
          <a:lstStyle/>
          <a:p>
            <a:r>
              <a:rPr lang="en-US" sz="4900" dirty="0" err="1" smtClean="0">
                <a:solidFill>
                  <a:schemeClr val="tx1"/>
                </a:solidFill>
              </a:rPr>
              <a:t>Pract</a:t>
            </a:r>
            <a:r>
              <a:rPr lang="en-US" sz="4900" dirty="0" err="1">
                <a:solidFill>
                  <a:schemeClr val="tx1"/>
                </a:solidFill>
              </a:rPr>
              <a:t>I</a:t>
            </a:r>
            <a:r>
              <a:rPr lang="en-US" sz="4900" dirty="0" err="1" smtClean="0">
                <a:solidFill>
                  <a:schemeClr val="tx1"/>
                </a:solidFill>
              </a:rPr>
              <a:t>cal</a:t>
            </a:r>
            <a:r>
              <a:rPr lang="en-US" sz="4900" dirty="0" smtClean="0">
                <a:solidFill>
                  <a:schemeClr val="tx1"/>
                </a:solidFill>
              </a:rPr>
              <a:t> </a:t>
            </a:r>
            <a:r>
              <a:rPr lang="en-US" sz="4900" dirty="0">
                <a:solidFill>
                  <a:schemeClr val="tx1"/>
                </a:solidFill>
              </a:rPr>
              <a:t>Systems </a:t>
            </a:r>
            <a:r>
              <a:rPr lang="en-US" sz="4900" dirty="0" err="1" smtClean="0">
                <a:solidFill>
                  <a:schemeClr val="tx1"/>
                </a:solidFill>
              </a:rPr>
              <a:t>Th</a:t>
            </a:r>
            <a:r>
              <a:rPr lang="en-US" sz="4900" dirty="0" err="1">
                <a:solidFill>
                  <a:schemeClr val="tx1"/>
                </a:solidFill>
              </a:rPr>
              <a:t>I</a:t>
            </a:r>
            <a:r>
              <a:rPr lang="tr-TR" sz="4900" dirty="0" err="1" smtClean="0">
                <a:solidFill>
                  <a:schemeClr val="tx1"/>
                </a:solidFill>
              </a:rPr>
              <a:t>nk</a:t>
            </a:r>
            <a:r>
              <a:rPr lang="en-US" sz="4900" dirty="0" smtClean="0">
                <a:solidFill>
                  <a:schemeClr val="tx1"/>
                </a:solidFill>
              </a:rPr>
              <a:t>I</a:t>
            </a:r>
            <a:r>
              <a:rPr lang="tr-TR" sz="4900" dirty="0" err="1" smtClean="0">
                <a:solidFill>
                  <a:schemeClr val="tx1"/>
                </a:solidFill>
              </a:rPr>
              <a:t>ng</a:t>
            </a:r>
            <a:r>
              <a:rPr lang="en-US" sz="4000" dirty="0">
                <a:solidFill>
                  <a:schemeClr val="tx1"/>
                </a:solidFill>
              </a:rPr>
              <a:t/>
            </a:r>
            <a:br>
              <a:rPr lang="en-US" sz="4000" dirty="0">
                <a:solidFill>
                  <a:schemeClr val="tx1"/>
                </a:solidFill>
              </a:rPr>
            </a:br>
            <a:r>
              <a:rPr lang="en-US" sz="2400" dirty="0" err="1" smtClean="0">
                <a:solidFill>
                  <a:schemeClr val="tx1"/>
                </a:solidFill>
              </a:rPr>
              <a:t>Sw</a:t>
            </a:r>
            <a:r>
              <a:rPr lang="en-US" sz="2400" dirty="0" err="1">
                <a:solidFill>
                  <a:schemeClr val="tx1"/>
                </a:solidFill>
              </a:rPr>
              <a:t>I</a:t>
            </a:r>
            <a:r>
              <a:rPr lang="tr-TR" sz="2400" dirty="0" err="1" smtClean="0">
                <a:solidFill>
                  <a:schemeClr val="tx1"/>
                </a:solidFill>
              </a:rPr>
              <a:t>tch</a:t>
            </a:r>
            <a:r>
              <a:rPr lang="en-US" sz="2400" dirty="0" smtClean="0">
                <a:solidFill>
                  <a:schemeClr val="tx1"/>
                </a:solidFill>
              </a:rPr>
              <a:t>I</a:t>
            </a:r>
            <a:r>
              <a:rPr lang="tr-TR" sz="2400" dirty="0" err="1" smtClean="0">
                <a:solidFill>
                  <a:schemeClr val="tx1"/>
                </a:solidFill>
              </a:rPr>
              <a:t>ng</a:t>
            </a:r>
            <a:r>
              <a:rPr lang="en-US" sz="2400" dirty="0" smtClean="0">
                <a:solidFill>
                  <a:schemeClr val="tx1"/>
                </a:solidFill>
              </a:rPr>
              <a:t> and </a:t>
            </a:r>
            <a:r>
              <a:rPr lang="tr-TR" sz="2400" dirty="0" err="1" smtClean="0">
                <a:solidFill>
                  <a:schemeClr val="tx1"/>
                </a:solidFill>
              </a:rPr>
              <a:t>comb</a:t>
            </a:r>
            <a:r>
              <a:rPr lang="en-US" sz="2400" dirty="0" smtClean="0">
                <a:solidFill>
                  <a:schemeClr val="tx1"/>
                </a:solidFill>
              </a:rPr>
              <a:t>I</a:t>
            </a:r>
            <a:r>
              <a:rPr lang="tr-TR" sz="2400" dirty="0" smtClean="0">
                <a:solidFill>
                  <a:schemeClr val="tx1"/>
                </a:solidFill>
              </a:rPr>
              <a:t>n</a:t>
            </a:r>
            <a:r>
              <a:rPr lang="en-US" sz="2400" dirty="0" smtClean="0">
                <a:solidFill>
                  <a:schemeClr val="tx1"/>
                </a:solidFill>
              </a:rPr>
              <a:t>I</a:t>
            </a:r>
            <a:r>
              <a:rPr lang="tr-TR" sz="2400" dirty="0" err="1" smtClean="0">
                <a:solidFill>
                  <a:schemeClr val="tx1"/>
                </a:solidFill>
              </a:rPr>
              <a:t>ng</a:t>
            </a:r>
            <a:r>
              <a:rPr lang="tr-TR" sz="2400" dirty="0" smtClean="0">
                <a:solidFill>
                  <a:schemeClr val="tx1"/>
                </a:solidFill>
              </a:rPr>
              <a:t> </a:t>
            </a:r>
            <a:r>
              <a:rPr lang="en-US" sz="2400" dirty="0" err="1" smtClean="0">
                <a:solidFill>
                  <a:schemeClr val="tx1"/>
                </a:solidFill>
              </a:rPr>
              <a:t>Methodolog</a:t>
            </a:r>
            <a:r>
              <a:rPr lang="en-US" sz="2400" dirty="0" err="1">
                <a:solidFill>
                  <a:schemeClr val="tx1"/>
                </a:solidFill>
              </a:rPr>
              <a:t>I</a:t>
            </a:r>
            <a:r>
              <a:rPr lang="tr-TR" sz="2400" dirty="0" smtClean="0">
                <a:solidFill>
                  <a:schemeClr val="tx1"/>
                </a:solidFill>
              </a:rPr>
              <a:t>es</a:t>
            </a:r>
            <a:r>
              <a:rPr lang="en-US" sz="2400" dirty="0" smtClean="0">
                <a:solidFill>
                  <a:schemeClr val="tx1"/>
                </a:solidFill>
              </a:rPr>
              <a:t/>
            </a:r>
            <a:br>
              <a:rPr lang="en-US" sz="2400" dirty="0" smtClean="0">
                <a:solidFill>
                  <a:schemeClr val="tx1"/>
                </a:solidFill>
              </a:rPr>
            </a:br>
            <a:r>
              <a:rPr lang="tr-TR" sz="2400" dirty="0" err="1" smtClean="0">
                <a:solidFill>
                  <a:schemeClr val="tx1"/>
                </a:solidFill>
              </a:rPr>
              <a:t>develop</a:t>
            </a:r>
            <a:r>
              <a:rPr lang="en-US" sz="2400" dirty="0" smtClean="0">
                <a:solidFill>
                  <a:schemeClr val="tx1"/>
                </a:solidFill>
              </a:rPr>
              <a:t>I</a:t>
            </a:r>
            <a:r>
              <a:rPr lang="tr-TR" sz="2400" dirty="0" err="1" smtClean="0">
                <a:solidFill>
                  <a:schemeClr val="tx1"/>
                </a:solidFill>
              </a:rPr>
              <a:t>ng</a:t>
            </a:r>
            <a:r>
              <a:rPr lang="tr-TR" sz="2400" dirty="0" smtClean="0">
                <a:solidFill>
                  <a:schemeClr val="tx1"/>
                </a:solidFill>
              </a:rPr>
              <a:t> </a:t>
            </a:r>
            <a:r>
              <a:rPr lang="en-US" sz="2400" dirty="0" smtClean="0">
                <a:solidFill>
                  <a:schemeClr val="tx1"/>
                </a:solidFill>
              </a:rPr>
              <a:t>Your </a:t>
            </a:r>
            <a:r>
              <a:rPr lang="en-US" sz="2400" dirty="0">
                <a:solidFill>
                  <a:schemeClr val="tx1"/>
                </a:solidFill>
              </a:rPr>
              <a:t>Systems </a:t>
            </a:r>
            <a:r>
              <a:rPr lang="tr-TR" sz="2400" dirty="0" err="1" smtClean="0">
                <a:solidFill>
                  <a:schemeClr val="tx1"/>
                </a:solidFill>
              </a:rPr>
              <a:t>sk</a:t>
            </a:r>
            <a:r>
              <a:rPr lang="en-US" sz="2400" dirty="0" smtClean="0">
                <a:solidFill>
                  <a:schemeClr val="tx1"/>
                </a:solidFill>
              </a:rPr>
              <a:t>I</a:t>
            </a:r>
            <a:r>
              <a:rPr lang="tr-TR" sz="2400" dirty="0" err="1" smtClean="0">
                <a:solidFill>
                  <a:schemeClr val="tx1"/>
                </a:solidFill>
              </a:rPr>
              <a:t>lls</a:t>
            </a:r>
            <a:endParaRPr lang="en-US" sz="2400" dirty="0">
              <a:solidFill>
                <a:schemeClr val="tx1"/>
              </a:solidFill>
            </a:endParaRPr>
          </a:p>
        </p:txBody>
      </p:sp>
      <p:sp>
        <p:nvSpPr>
          <p:cNvPr id="7" name="Rectangle 6"/>
          <p:cNvSpPr/>
          <p:nvPr/>
        </p:nvSpPr>
        <p:spPr>
          <a:xfrm>
            <a:off x="5940152" y="4653136"/>
            <a:ext cx="3174607" cy="400110"/>
          </a:xfrm>
          <a:prstGeom prst="rect">
            <a:avLst/>
          </a:prstGeom>
        </p:spPr>
        <p:txBody>
          <a:bodyPr wrap="square">
            <a:spAutoFit/>
          </a:bodyPr>
          <a:lstStyle/>
          <a:p>
            <a:r>
              <a:rPr lang="tr-TR" sz="2000" dirty="0" smtClean="0"/>
              <a:t>İsmet Özgür </a:t>
            </a:r>
            <a:r>
              <a:rPr lang="tr-TR" sz="2000" dirty="0" err="1" smtClean="0"/>
              <a:t>Çolpankan</a:t>
            </a:r>
            <a:endParaRPr lang="en-US" sz="2000" dirty="0"/>
          </a:p>
        </p:txBody>
      </p:sp>
    </p:spTree>
    <p:extLst>
      <p:ext uri="{BB962C8B-B14F-4D97-AF65-F5344CB8AC3E}">
        <p14:creationId xmlns:p14="http://schemas.microsoft.com/office/powerpoint/2010/main" val="312993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smtClean="0">
                <a:ln w="0"/>
                <a:solidFill>
                  <a:schemeClr val="tx1"/>
                </a:solidFill>
                <a:effectLst>
                  <a:outerShdw blurRad="38100" dist="19050" dir="2700000" algn="tl" rotWithShape="0">
                    <a:schemeClr val="dk1">
                      <a:alpha val="40000"/>
                    </a:schemeClr>
                  </a:outerShdw>
                </a:effectLst>
              </a:rPr>
              <a:t>SWITCHING AND COMBINING METHODOLOGIES </a:t>
            </a:r>
            <a:r>
              <a:rPr lang="en-US" sz="2800" b="1" cap="none" spc="0" dirty="0">
                <a:ln/>
                <a:solidFill>
                  <a:schemeClr val="accent4"/>
                </a:solidFill>
              </a:rPr>
              <a:t/>
            </a:r>
            <a:br>
              <a:rPr lang="en-US" sz="2800" b="1" cap="none" spc="0" dirty="0">
                <a:ln/>
                <a:solidFill>
                  <a:schemeClr val="accent4"/>
                </a:solidFill>
              </a:rPr>
            </a:br>
            <a:r>
              <a:rPr lang="en-US" sz="2800" cap="none" spc="0" dirty="0" smtClean="0">
                <a:ln w="0"/>
                <a:solidFill>
                  <a:schemeClr val="accent1"/>
                </a:solidFill>
                <a:effectLst>
                  <a:outerShdw blurRad="38100" dist="25400" dir="5400000" algn="ctr" rotWithShape="0">
                    <a:srgbClr val="6E747A">
                      <a:alpha val="43000"/>
                    </a:srgbClr>
                  </a:outerShdw>
                </a:effectLst>
              </a:rPr>
              <a:t>2. </a:t>
            </a:r>
            <a:r>
              <a:rPr lang="en-US" sz="2800" cap="none" spc="0" dirty="0">
                <a:ln w="0"/>
                <a:solidFill>
                  <a:schemeClr val="accent1"/>
                </a:solidFill>
                <a:effectLst>
                  <a:outerShdw blurRad="38100" dist="25400" dir="5400000" algn="ctr" rotWithShape="0">
                    <a:srgbClr val="6E747A">
                      <a:alpha val="43000"/>
                    </a:srgbClr>
                  </a:outerShdw>
                </a:effectLst>
              </a:rPr>
              <a:t>S</a:t>
            </a:r>
            <a:r>
              <a:rPr lang="en-US" sz="2800" cap="none" spc="0" dirty="0" smtClean="0">
                <a:ln w="0"/>
                <a:solidFill>
                  <a:schemeClr val="accent1"/>
                </a:solidFill>
                <a:effectLst>
                  <a:outerShdw blurRad="38100" dist="25400" dir="5400000" algn="ctr" rotWithShape="0">
                    <a:srgbClr val="6E747A">
                      <a:alpha val="43000"/>
                    </a:srgbClr>
                  </a:outerShdw>
                </a:effectLst>
              </a:rPr>
              <a:t>ELECTING THE </a:t>
            </a:r>
            <a:r>
              <a:rPr lang="en-US" sz="2800" cap="none" spc="0" dirty="0">
                <a:ln w="0"/>
                <a:solidFill>
                  <a:schemeClr val="accent1"/>
                </a:solidFill>
                <a:effectLst>
                  <a:outerShdw blurRad="38100" dist="25400" dir="5400000" algn="ctr" rotWithShape="0">
                    <a:srgbClr val="6E747A">
                      <a:alpha val="43000"/>
                    </a:srgbClr>
                  </a:outerShdw>
                </a:effectLst>
              </a:rPr>
              <a:t>METHODOLOGY (Cont’d.)</a:t>
            </a:r>
          </a:p>
        </p:txBody>
      </p:sp>
      <p:sp>
        <p:nvSpPr>
          <p:cNvPr id="3" name="Content Placeholder 2"/>
          <p:cNvSpPr>
            <a:spLocks noGrp="1"/>
          </p:cNvSpPr>
          <p:nvPr>
            <p:ph idx="1"/>
          </p:nvPr>
        </p:nvSpPr>
        <p:spPr>
          <a:xfrm>
            <a:off x="525737" y="1844824"/>
            <a:ext cx="7290054" cy="4224528"/>
          </a:xfrm>
        </p:spPr>
        <p:txBody>
          <a:bodyPr>
            <a:normAutofit/>
          </a:bodyPr>
          <a:lstStyle/>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If there is a large measure of agreement about the nature of the problem (or opportunity) and what is to be achieved, </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HARD SYSTEMS Methodology </a:t>
            </a:r>
            <a:r>
              <a:rPr lang="en-US" sz="1800" dirty="0"/>
              <a:t>could be applied from the start. </a:t>
            </a:r>
          </a:p>
          <a:p>
            <a:pPr marL="363538" lvl="1" indent="-355600" algn="just">
              <a:lnSpc>
                <a:spcPct val="100000"/>
              </a:lnSpc>
              <a:spcBef>
                <a:spcPts val="300"/>
              </a:spcBef>
              <a:spcAft>
                <a:spcPts val="300"/>
              </a:spcAft>
              <a:tabLst>
                <a:tab pos="354013" algn="l"/>
              </a:tabLst>
            </a:pPr>
            <a:endParaRPr lang="en-US" sz="1800" dirty="0" smtClean="0"/>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If the agreement is low or patchy, </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SOFT SYSTEMS Methodology </a:t>
            </a:r>
            <a:r>
              <a:rPr lang="en-US" sz="1800" dirty="0"/>
              <a:t>might be a better starting point. </a:t>
            </a:r>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10</a:t>
            </a:fld>
            <a:endParaRPr lang="tr-TR" dirty="0"/>
          </a:p>
        </p:txBody>
      </p:sp>
      <p:cxnSp>
        <p:nvCxnSpPr>
          <p:cNvPr id="9" name="Straight Connector 8"/>
          <p:cNvCxnSpPr/>
          <p:nvPr/>
        </p:nvCxnSpPr>
        <p:spPr>
          <a:xfrm>
            <a:off x="539552"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937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smtClean="0">
                <a:ln w="0"/>
                <a:solidFill>
                  <a:schemeClr val="tx1"/>
                </a:solidFill>
                <a:effectLst>
                  <a:outerShdw blurRad="38100" dist="19050" dir="2700000" algn="tl" rotWithShape="0">
                    <a:schemeClr val="dk1">
                      <a:alpha val="40000"/>
                    </a:schemeClr>
                  </a:outerShdw>
                </a:effectLst>
              </a:rPr>
              <a:t>SWITCHING AND COMBINING METHODOLOGIES </a:t>
            </a:r>
            <a:r>
              <a:rPr lang="en-US" sz="2800" b="1" cap="none" spc="0" dirty="0">
                <a:ln/>
                <a:solidFill>
                  <a:schemeClr val="accent4"/>
                </a:solidFill>
              </a:rPr>
              <a:t/>
            </a:r>
            <a:br>
              <a:rPr lang="en-US" sz="2800" b="1" cap="none" spc="0" dirty="0">
                <a:ln/>
                <a:solidFill>
                  <a:schemeClr val="accent4"/>
                </a:solidFill>
              </a:rPr>
            </a:br>
            <a:r>
              <a:rPr lang="en-US" sz="2800" cap="none" spc="0" dirty="0" smtClean="0">
                <a:ln w="0"/>
                <a:solidFill>
                  <a:schemeClr val="accent1"/>
                </a:solidFill>
                <a:effectLst>
                  <a:outerShdw blurRad="38100" dist="25400" dir="5400000" algn="ctr" rotWithShape="0">
                    <a:srgbClr val="6E747A">
                      <a:alpha val="43000"/>
                    </a:srgbClr>
                  </a:outerShdw>
                </a:effectLst>
              </a:rPr>
              <a:t>3. SWITCHING METHODOLOGIES</a:t>
            </a:r>
            <a:endParaRPr lang="en-US" sz="2800" cap="none" spc="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395536" y="1628800"/>
            <a:ext cx="7290054" cy="4385872"/>
          </a:xfrm>
        </p:spPr>
        <p:txBody>
          <a:bodyPr>
            <a:noAutofit/>
          </a:bodyPr>
          <a:lstStyle/>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600" dirty="0"/>
              <a:t>Typically a sensible switching point would be in the early stages of the HARD SYSTEMS Methodology or SOFT SYSTEMS Methodology when sufficient description and analysis has been done to indicate that another methodology would be better.</a:t>
            </a:r>
          </a:p>
          <a:p>
            <a:pPr marL="719138" lvl="1" indent="-355600" algn="just">
              <a:lnSpc>
                <a:spcPct val="100000"/>
              </a:lnSpc>
              <a:spcBef>
                <a:spcPts val="300"/>
              </a:spcBef>
              <a:spcAft>
                <a:spcPts val="300"/>
              </a:spcAft>
              <a:buFont typeface="Menlo-Regular" charset="0"/>
              <a:buChar char="⇲"/>
              <a:tabLst>
                <a:tab pos="354013" algn="l"/>
              </a:tabLst>
            </a:pPr>
            <a:r>
              <a:rPr lang="en-US" sz="1600" dirty="0"/>
              <a:t>If the analyst starts the HARD SYSTEMS Methodology and discovers at systems description stage that FAILURES are manifest, </a:t>
            </a:r>
            <a:endParaRPr lang="tr-TR" sz="1600" dirty="0" smtClean="0"/>
          </a:p>
          <a:p>
            <a:pPr marL="1074738" lvl="1" indent="-355600" algn="just">
              <a:lnSpc>
                <a:spcPct val="100000"/>
              </a:lnSpc>
              <a:spcBef>
                <a:spcPts val="300"/>
              </a:spcBef>
              <a:spcAft>
                <a:spcPts val="300"/>
              </a:spcAft>
              <a:buFont typeface="Arial" panose="020B0604020202020204" pitchFamily="34" charset="0"/>
              <a:buChar char="•"/>
              <a:tabLst>
                <a:tab pos="354013" algn="l"/>
              </a:tabLst>
            </a:pPr>
            <a:r>
              <a:rPr lang="tr-TR" sz="1600" dirty="0"/>
              <a:t>F</a:t>
            </a:r>
            <a:r>
              <a:rPr lang="en-US" sz="1600" dirty="0" err="1" smtClean="0"/>
              <a:t>ind</a:t>
            </a:r>
            <a:r>
              <a:rPr lang="en-US" sz="1600" dirty="0" smtClean="0"/>
              <a:t> </a:t>
            </a:r>
            <a:r>
              <a:rPr lang="en-US" sz="1600" dirty="0"/>
              <a:t>out more about the system </a:t>
            </a:r>
            <a:r>
              <a:rPr lang="en-US" sz="1600" dirty="0" smtClean="0"/>
              <a:t>so </a:t>
            </a:r>
            <a:r>
              <a:rPr lang="en-US" sz="1600" dirty="0"/>
              <a:t>that counter-intuitive outcomes may be </a:t>
            </a:r>
            <a:r>
              <a:rPr lang="en-US" sz="1600" dirty="0" smtClean="0"/>
              <a:t>avoided</a:t>
            </a:r>
            <a:r>
              <a:rPr lang="tr-TR" sz="1600" dirty="0" smtClean="0"/>
              <a:t>; </a:t>
            </a:r>
            <a:r>
              <a:rPr lang="en-US" sz="1600" dirty="0" smtClean="0"/>
              <a:t>switch </a:t>
            </a:r>
            <a:r>
              <a:rPr lang="en-US" sz="1600" dirty="0"/>
              <a:t>to Systems Failures </a:t>
            </a:r>
            <a:r>
              <a:rPr lang="en-US" sz="1600" dirty="0" smtClean="0"/>
              <a:t>methodology. </a:t>
            </a:r>
            <a:endParaRPr lang="en-US" sz="1600" dirty="0"/>
          </a:p>
          <a:p>
            <a:pPr marL="719138" lvl="1" indent="-355600" algn="just">
              <a:lnSpc>
                <a:spcPct val="100000"/>
              </a:lnSpc>
              <a:spcBef>
                <a:spcPts val="300"/>
              </a:spcBef>
              <a:spcAft>
                <a:spcPts val="300"/>
              </a:spcAft>
              <a:buFont typeface="Menlo-Regular" charset="0"/>
              <a:buChar char="⇲"/>
              <a:tabLst>
                <a:tab pos="354013" algn="l"/>
              </a:tabLst>
            </a:pPr>
            <a:r>
              <a:rPr lang="en-US" sz="1600" dirty="0"/>
              <a:t>Similarly, if it is impossible in the use of HARD SYSTEMS Methodology clearly to identify objectives and constraints, </a:t>
            </a:r>
            <a:endParaRPr lang="tr-TR" sz="1600" dirty="0" smtClean="0"/>
          </a:p>
          <a:p>
            <a:pPr marL="1074738" lvl="1" indent="-355600" algn="just">
              <a:lnSpc>
                <a:spcPct val="100000"/>
              </a:lnSpc>
              <a:spcBef>
                <a:spcPts val="300"/>
              </a:spcBef>
              <a:spcAft>
                <a:spcPts val="300"/>
              </a:spcAft>
              <a:buFont typeface="Arial" panose="020B0604020202020204" pitchFamily="34" charset="0"/>
              <a:buChar char="•"/>
              <a:tabLst>
                <a:tab pos="354013" algn="l"/>
              </a:tabLst>
            </a:pPr>
            <a:r>
              <a:rPr lang="tr-TR" sz="1600" dirty="0" smtClean="0"/>
              <a:t>T</a:t>
            </a:r>
            <a:r>
              <a:rPr lang="en-US" sz="1600" dirty="0" smtClean="0"/>
              <a:t>he </a:t>
            </a:r>
            <a:r>
              <a:rPr lang="en-US" sz="1600" dirty="0"/>
              <a:t>analyst </a:t>
            </a:r>
            <a:r>
              <a:rPr lang="tr-TR" sz="1600" dirty="0" smtClean="0"/>
              <a:t>seems to </a:t>
            </a:r>
            <a:r>
              <a:rPr lang="en-US" sz="1600" dirty="0" smtClean="0"/>
              <a:t>not </a:t>
            </a:r>
            <a:r>
              <a:rPr lang="en-US" sz="1600" dirty="0"/>
              <a:t>know enough about the systemic setting; switch to Failures methodology to gain understanding. </a:t>
            </a:r>
            <a:endParaRPr lang="tr-TR" sz="1600" dirty="0"/>
          </a:p>
          <a:p>
            <a:pPr marL="719138" lvl="1" indent="-355600" algn="just">
              <a:lnSpc>
                <a:spcPct val="100000"/>
              </a:lnSpc>
              <a:spcBef>
                <a:spcPts val="300"/>
              </a:spcBef>
              <a:spcAft>
                <a:spcPts val="300"/>
              </a:spcAft>
              <a:buFont typeface="Menlo-Regular" charset="0"/>
              <a:buChar char="⇲"/>
              <a:tabLst>
                <a:tab pos="354013" algn="l"/>
              </a:tabLst>
            </a:pPr>
            <a:r>
              <a:rPr lang="tr-TR" sz="1600" dirty="0" smtClean="0"/>
              <a:t>If </a:t>
            </a:r>
            <a:r>
              <a:rPr lang="en-US" sz="1600" dirty="0" smtClean="0"/>
              <a:t>uncertainties </a:t>
            </a:r>
            <a:r>
              <a:rPr lang="en-US" sz="1600" dirty="0"/>
              <a:t>and differences of opinion arise about </a:t>
            </a:r>
            <a:r>
              <a:rPr lang="en-US" sz="1600" dirty="0" smtClean="0"/>
              <a:t>objectives</a:t>
            </a:r>
            <a:r>
              <a:rPr lang="tr-TR" sz="1600" dirty="0"/>
              <a:t>;</a:t>
            </a:r>
            <a:r>
              <a:rPr lang="en-US" sz="1600" dirty="0" smtClean="0"/>
              <a:t> switch </a:t>
            </a:r>
            <a:r>
              <a:rPr lang="en-US" sz="1600" dirty="0"/>
              <a:t>to SSM.  </a:t>
            </a:r>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11</a:t>
            </a:fld>
            <a:endParaRPr lang="tr-TR" dirty="0"/>
          </a:p>
        </p:txBody>
      </p:sp>
      <p:cxnSp>
        <p:nvCxnSpPr>
          <p:cNvPr id="9" name="Straight Connector 8"/>
          <p:cNvCxnSpPr/>
          <p:nvPr/>
        </p:nvCxnSpPr>
        <p:spPr>
          <a:xfrm>
            <a:off x="467544"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9442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smtClean="0">
                <a:ln w="0"/>
                <a:solidFill>
                  <a:schemeClr val="tx1"/>
                </a:solidFill>
                <a:effectLst>
                  <a:outerShdw blurRad="38100" dist="19050" dir="2700000" algn="tl" rotWithShape="0">
                    <a:schemeClr val="dk1">
                      <a:alpha val="40000"/>
                    </a:schemeClr>
                  </a:outerShdw>
                </a:effectLst>
              </a:rPr>
              <a:t>SWITCHING AND COMBINING METHODOLOGIES </a:t>
            </a:r>
            <a:r>
              <a:rPr lang="en-US" sz="2800" b="1" cap="none" spc="0" dirty="0">
                <a:ln/>
                <a:solidFill>
                  <a:schemeClr val="accent4"/>
                </a:solidFill>
              </a:rPr>
              <a:t/>
            </a:r>
            <a:br>
              <a:rPr lang="en-US" sz="2800" b="1" cap="none" spc="0" dirty="0">
                <a:ln/>
                <a:solidFill>
                  <a:schemeClr val="accent4"/>
                </a:solidFill>
              </a:rPr>
            </a:br>
            <a:r>
              <a:rPr lang="en-US" sz="2800" cap="none" spc="0" dirty="0" smtClean="0">
                <a:ln w="0"/>
                <a:solidFill>
                  <a:schemeClr val="accent1"/>
                </a:solidFill>
                <a:effectLst>
                  <a:outerShdw blurRad="38100" dist="25400" dir="5400000" algn="ctr" rotWithShape="0">
                    <a:srgbClr val="6E747A">
                      <a:alpha val="43000"/>
                    </a:srgbClr>
                  </a:outerShdw>
                </a:effectLst>
              </a:rPr>
              <a:t>3. </a:t>
            </a:r>
            <a:r>
              <a:rPr lang="en-US" sz="2800" cap="none" spc="0" dirty="0">
                <a:ln w="0"/>
                <a:solidFill>
                  <a:schemeClr val="accent1"/>
                </a:solidFill>
                <a:effectLst>
                  <a:outerShdw blurRad="38100" dist="25400" dir="5400000" algn="ctr" rotWithShape="0">
                    <a:srgbClr val="6E747A">
                      <a:alpha val="43000"/>
                    </a:srgbClr>
                  </a:outerShdw>
                </a:effectLst>
              </a:rPr>
              <a:t>SWITCHING METHODOLOGIES (Cont’d.)</a:t>
            </a:r>
          </a:p>
        </p:txBody>
      </p:sp>
      <p:sp>
        <p:nvSpPr>
          <p:cNvPr id="3" name="Content Placeholder 2"/>
          <p:cNvSpPr>
            <a:spLocks noGrp="1"/>
          </p:cNvSpPr>
          <p:nvPr>
            <p:ph idx="1"/>
          </p:nvPr>
        </p:nvSpPr>
        <p:spPr>
          <a:xfrm>
            <a:off x="611560" y="1844824"/>
            <a:ext cx="7290054" cy="4385872"/>
          </a:xfrm>
        </p:spPr>
        <p:txBody>
          <a:bodyPr>
            <a:normAutofit/>
          </a:bodyPr>
          <a:lstStyle/>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If starting with SSM, the rich picture analysis may throw up apparently significant failures. </a:t>
            </a:r>
          </a:p>
          <a:p>
            <a:pPr marL="719138" lvl="1" indent="-355600" algn="just">
              <a:lnSpc>
                <a:spcPct val="100000"/>
              </a:lnSpc>
              <a:spcBef>
                <a:spcPts val="300"/>
              </a:spcBef>
              <a:spcAft>
                <a:spcPts val="300"/>
              </a:spcAft>
              <a:buFont typeface="Menlo-Regular" charset="0"/>
              <a:buChar char="⇲"/>
              <a:tabLst>
                <a:tab pos="354013" algn="l"/>
              </a:tabLst>
            </a:pPr>
            <a:r>
              <a:rPr lang="tr-TR" sz="1800" dirty="0" smtClean="0"/>
              <a:t>S</a:t>
            </a:r>
            <a:r>
              <a:rPr lang="en-US" sz="1800" dirty="0" smtClean="0"/>
              <a:t>witch </a:t>
            </a:r>
            <a:r>
              <a:rPr lang="en-US" sz="1800" dirty="0"/>
              <a:t>SYSTEMS FAILURES methodology to gain greater understanding of the problem situation before returning to SSM. </a:t>
            </a:r>
          </a:p>
          <a:p>
            <a:pPr marL="719138" lvl="1" indent="-355600" algn="just">
              <a:lnSpc>
                <a:spcPct val="100000"/>
              </a:lnSpc>
              <a:spcBef>
                <a:spcPts val="300"/>
              </a:spcBef>
              <a:spcAft>
                <a:spcPts val="300"/>
              </a:spcAft>
              <a:buFont typeface="Menlo-Regular" charset="0"/>
              <a:buChar char="⇲"/>
              <a:tabLst>
                <a:tab pos="354013" algn="l"/>
              </a:tabLst>
            </a:pPr>
            <a:r>
              <a:rPr lang="tr-TR" sz="1800" dirty="0" smtClean="0"/>
              <a:t>H</a:t>
            </a:r>
            <a:r>
              <a:rPr lang="en-US" sz="1800" dirty="0" err="1" smtClean="0"/>
              <a:t>aving</a:t>
            </a:r>
            <a:r>
              <a:rPr lang="en-US" sz="1800" dirty="0" smtClean="0"/>
              <a:t> </a:t>
            </a:r>
            <a:r>
              <a:rPr lang="en-US" sz="1800" dirty="0"/>
              <a:t>identified relevant systems there may be a large measure of agreement about </a:t>
            </a:r>
            <a:r>
              <a:rPr lang="en-US" sz="1800" dirty="0" smtClean="0"/>
              <a:t>them</a:t>
            </a:r>
            <a:r>
              <a:rPr lang="tr-TR" sz="1800" dirty="0" smtClean="0"/>
              <a:t>; </a:t>
            </a:r>
            <a:r>
              <a:rPr lang="en-US" sz="1800" dirty="0" smtClean="0"/>
              <a:t>switch </a:t>
            </a:r>
            <a:r>
              <a:rPr lang="en-US" sz="1800" dirty="0"/>
              <a:t>to HARD systems methodology</a:t>
            </a:r>
            <a:r>
              <a:rPr lang="en-US" sz="1800" dirty="0" smtClean="0"/>
              <a:t>.</a:t>
            </a:r>
            <a:endParaRPr lang="tr-TR" sz="1800" dirty="0" smtClean="0"/>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endParaRPr lang="tr-TR" sz="1800" dirty="0" smtClean="0"/>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smtClean="0"/>
              <a:t>After </a:t>
            </a:r>
            <a:r>
              <a:rPr lang="en-US" sz="1800" dirty="0"/>
              <a:t>the debate stage of SSM, it is often useful to to use a Hard systems approach in order translate the “</a:t>
            </a:r>
            <a:r>
              <a:rPr lang="en-US" sz="1800" dirty="0" err="1"/>
              <a:t>whats</a:t>
            </a:r>
            <a:r>
              <a:rPr lang="en-US" sz="1800" dirty="0"/>
              <a:t>” of the conceptual models agreed upon into “</a:t>
            </a:r>
            <a:r>
              <a:rPr lang="en-US" sz="1800" dirty="0" err="1"/>
              <a:t>hows</a:t>
            </a:r>
            <a:r>
              <a:rPr lang="en-US" sz="1800" dirty="0"/>
              <a:t>”. </a:t>
            </a:r>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12</a:t>
            </a:fld>
            <a:endParaRPr lang="tr-TR" dirty="0"/>
          </a:p>
        </p:txBody>
      </p:sp>
      <p:cxnSp>
        <p:nvCxnSpPr>
          <p:cNvPr id="9" name="Straight Connector 8"/>
          <p:cNvCxnSpPr/>
          <p:nvPr/>
        </p:nvCxnSpPr>
        <p:spPr>
          <a:xfrm>
            <a:off x="506253"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980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smtClean="0">
                <a:ln w="0"/>
                <a:solidFill>
                  <a:schemeClr val="tx1"/>
                </a:solidFill>
                <a:effectLst>
                  <a:outerShdw blurRad="38100" dist="19050" dir="2700000" algn="tl" rotWithShape="0">
                    <a:schemeClr val="dk1">
                      <a:alpha val="40000"/>
                    </a:schemeClr>
                  </a:outerShdw>
                </a:effectLst>
              </a:rPr>
              <a:t>SWITCHING AND COMBINING METHODOLOGIES </a:t>
            </a:r>
            <a:r>
              <a:rPr lang="en-US" sz="2800" b="1" cap="none" spc="0" dirty="0">
                <a:ln/>
                <a:solidFill>
                  <a:schemeClr val="accent4"/>
                </a:solidFill>
              </a:rPr>
              <a:t/>
            </a:r>
            <a:br>
              <a:rPr lang="en-US" sz="2800" b="1" cap="none" spc="0" dirty="0">
                <a:ln/>
                <a:solidFill>
                  <a:schemeClr val="accent4"/>
                </a:solidFill>
              </a:rPr>
            </a:br>
            <a:r>
              <a:rPr lang="en-US" sz="2800" cap="none" spc="0" dirty="0" smtClean="0">
                <a:ln w="0"/>
                <a:solidFill>
                  <a:schemeClr val="accent1"/>
                </a:solidFill>
                <a:effectLst>
                  <a:outerShdw blurRad="38100" dist="25400" dir="5400000" algn="ctr" rotWithShape="0">
                    <a:srgbClr val="6E747A">
                      <a:alpha val="43000"/>
                    </a:srgbClr>
                  </a:outerShdw>
                </a:effectLst>
              </a:rPr>
              <a:t>SUMMARY</a:t>
            </a:r>
            <a:endParaRPr lang="en-US" sz="2800" cap="none" spc="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539552" y="1916832"/>
            <a:ext cx="7290054" cy="4224528"/>
          </a:xfrm>
        </p:spPr>
        <p:txBody>
          <a:bodyPr>
            <a:normAutofit/>
          </a:bodyPr>
          <a:lstStyle/>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Selecting, combining and switching systems methodologies is something of an art. </a:t>
            </a:r>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There are no rights or wrongs about it but analysts who learn to do it skillfully tend to achieve more effective results than do those who simply resort out of habit to the one methodology they know best. </a:t>
            </a:r>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If in doubt, use SYSTEMS FAILURES methodology to start. </a:t>
            </a:r>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Applying different methodologies in series can be very fruitful but sometimes you may have to switch methodologies in mid-stream. </a:t>
            </a:r>
          </a:p>
          <a:p>
            <a:pPr marL="719138" lvl="1" indent="-355600" algn="just">
              <a:lnSpc>
                <a:spcPct val="100000"/>
              </a:lnSpc>
              <a:spcBef>
                <a:spcPts val="300"/>
              </a:spcBef>
              <a:spcAft>
                <a:spcPts val="300"/>
              </a:spcAft>
              <a:buFont typeface="Menlo-Regular" charset="0"/>
              <a:buChar char="⇲"/>
              <a:tabLst>
                <a:tab pos="354013" algn="l"/>
              </a:tabLst>
            </a:pPr>
            <a:r>
              <a:rPr lang="en-US" sz="1800" dirty="0"/>
              <a:t>This can be done safely if the guidance above is followed. </a:t>
            </a:r>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If time is short, use systems ideas and only as much of the formal methodologies as you think justifiable to assist the system task.</a:t>
            </a:r>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13</a:t>
            </a:fld>
            <a:endParaRPr lang="tr-TR" dirty="0"/>
          </a:p>
        </p:txBody>
      </p:sp>
      <p:cxnSp>
        <p:nvCxnSpPr>
          <p:cNvPr id="9" name="Straight Connector 8"/>
          <p:cNvCxnSpPr/>
          <p:nvPr/>
        </p:nvCxnSpPr>
        <p:spPr>
          <a:xfrm>
            <a:off x="539552"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075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smtClean="0">
                <a:ln w="0"/>
                <a:solidFill>
                  <a:schemeClr val="tx1"/>
                </a:solidFill>
                <a:effectLst>
                  <a:outerShdw blurRad="38100" dist="19050" dir="2700000" algn="tl" rotWithShape="0">
                    <a:schemeClr val="dk1">
                      <a:alpha val="40000"/>
                    </a:schemeClr>
                  </a:outerShdw>
                </a:effectLst>
              </a:rPr>
              <a:t>DEVELOPING YOUR SYSTEMS THINKING</a:t>
            </a:r>
            <a:r>
              <a:rPr lang="en-US" sz="2800" b="1" cap="none" spc="0" dirty="0">
                <a:ln/>
                <a:solidFill>
                  <a:schemeClr val="accent4"/>
                </a:solidFill>
              </a:rPr>
              <a:t/>
            </a:r>
            <a:br>
              <a:rPr lang="en-US" sz="2800" b="1" cap="none" spc="0" dirty="0">
                <a:ln/>
                <a:solidFill>
                  <a:schemeClr val="accent4"/>
                </a:solidFill>
              </a:rPr>
            </a:br>
            <a:r>
              <a:rPr lang="en-US" sz="2800" cap="none" spc="0" dirty="0" smtClean="0">
                <a:ln w="0"/>
                <a:solidFill>
                  <a:schemeClr val="accent1"/>
                </a:solidFill>
                <a:effectLst>
                  <a:outerShdw blurRad="38100" dist="25400" dir="5400000" algn="ctr" rotWithShape="0">
                    <a:srgbClr val="6E747A">
                      <a:alpha val="43000"/>
                    </a:srgbClr>
                  </a:outerShdw>
                </a:effectLst>
              </a:rPr>
              <a:t>INTRODUCTION</a:t>
            </a:r>
            <a:endParaRPr lang="en-US" sz="2800" cap="none" spc="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536589" y="1844824"/>
            <a:ext cx="7290055" cy="4224528"/>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dirty="0"/>
              <a:t>Applied systems requires a way of thinking rather than blind adherence to </a:t>
            </a:r>
            <a:r>
              <a:rPr lang="en-US" sz="1800" dirty="0" err="1"/>
              <a:t>formulatic</a:t>
            </a:r>
            <a:r>
              <a:rPr lang="en-US" sz="1800" dirty="0"/>
              <a:t> methods.</a:t>
            </a:r>
          </a:p>
          <a:p>
            <a:pPr marL="719138" lvl="1" indent="-355600" algn="just">
              <a:lnSpc>
                <a:spcPct val="100000"/>
              </a:lnSpc>
              <a:spcBef>
                <a:spcPts val="300"/>
              </a:spcBef>
              <a:spcAft>
                <a:spcPts val="300"/>
              </a:spcAft>
              <a:buFont typeface="Menlo-Regular" charset="0"/>
              <a:buChar char="⇲"/>
              <a:tabLst>
                <a:tab pos="354013" algn="l"/>
              </a:tabLst>
            </a:pPr>
            <a:r>
              <a:rPr lang="en-US" sz="1800" dirty="0"/>
              <a:t>Requires a reflexive and adaptive mind </a:t>
            </a:r>
            <a:r>
              <a:rPr lang="tr-TR" sz="1800" dirty="0"/>
              <a:t>which is </a:t>
            </a:r>
            <a:r>
              <a:rPr lang="en-US" sz="1800" dirty="0"/>
              <a:t>capable</a:t>
            </a:r>
            <a:r>
              <a:rPr lang="tr-TR" sz="1800" dirty="0"/>
              <a:t> of </a:t>
            </a:r>
            <a:r>
              <a:rPr lang="en-US" sz="1800" dirty="0"/>
              <a:t>trying new methods and techniques and bending the rules when appropriate</a:t>
            </a:r>
            <a:r>
              <a:rPr lang="tr-TR" sz="1800" dirty="0"/>
              <a:t>.</a:t>
            </a:r>
            <a:endParaRPr lang="en-US" sz="1800" dirty="0"/>
          </a:p>
          <a:p>
            <a:pPr marL="719138" lvl="1" indent="-355600" algn="just">
              <a:lnSpc>
                <a:spcPct val="100000"/>
              </a:lnSpc>
              <a:spcBef>
                <a:spcPts val="300"/>
              </a:spcBef>
              <a:spcAft>
                <a:spcPts val="300"/>
              </a:spcAft>
              <a:buFont typeface="Menlo-Regular" charset="0"/>
              <a:buChar char="⇲"/>
              <a:tabLst>
                <a:tab pos="354013" algn="l"/>
              </a:tabLst>
            </a:pPr>
            <a:endParaRPr lang="en-US" sz="1800" dirty="0"/>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14</a:t>
            </a:fld>
            <a:endParaRPr lang="tr-TR" dirty="0"/>
          </a:p>
        </p:txBody>
      </p:sp>
      <p:cxnSp>
        <p:nvCxnSpPr>
          <p:cNvPr id="11" name="Straight Connector 10"/>
          <p:cNvCxnSpPr>
            <a:stCxn id="11" idx="1"/>
            <a:endCxn id="11" idx="3"/>
          </p:cNvCxnSpPr>
          <p:nvPr/>
        </p:nvCxnSpPr>
        <p:spPr>
          <a:xfrm>
            <a:off x="539552" y="1052736"/>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766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a:ln w="0"/>
                <a:solidFill>
                  <a:schemeClr val="tx1"/>
                </a:solidFill>
                <a:effectLst>
                  <a:outerShdw blurRad="38100" dist="19050" dir="2700000" algn="tl" rotWithShape="0">
                    <a:schemeClr val="dk1">
                      <a:alpha val="40000"/>
                    </a:schemeClr>
                  </a:outerShdw>
                </a:effectLst>
              </a:rPr>
              <a:t>DEVELOPING YOUR SYSTEMS THINKING</a:t>
            </a:r>
            <a:r>
              <a:rPr lang="en-US" sz="2800" b="1" cap="none" spc="0" dirty="0">
                <a:ln/>
                <a:solidFill>
                  <a:schemeClr val="accent4"/>
                </a:solidFill>
              </a:rPr>
              <a:t/>
            </a:r>
            <a:br>
              <a:rPr lang="en-US" sz="2800" b="1" cap="none" spc="0" dirty="0">
                <a:ln/>
                <a:solidFill>
                  <a:schemeClr val="accent4"/>
                </a:solidFill>
              </a:rPr>
            </a:br>
            <a:r>
              <a:rPr lang="en-US" sz="2800" cap="none" spc="0" dirty="0" smtClean="0">
                <a:ln w="0"/>
                <a:solidFill>
                  <a:schemeClr val="accent1"/>
                </a:solidFill>
                <a:effectLst>
                  <a:outerShdw blurRad="38100" dist="25400" dir="5400000" algn="ctr" rotWithShape="0">
                    <a:srgbClr val="6E747A">
                      <a:alpha val="43000"/>
                    </a:srgbClr>
                  </a:outerShdw>
                </a:effectLst>
              </a:rPr>
              <a:t>ASSUMPTIONS AND DEBATES</a:t>
            </a:r>
            <a:endParaRPr lang="en-US" sz="2800" cap="none" spc="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539552" y="1707424"/>
            <a:ext cx="7290055" cy="4385872"/>
          </a:xfrm>
        </p:spPr>
        <p:txBody>
          <a:bodyPr>
            <a:no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dirty="0"/>
              <a:t>There are world-view clashes about world-views:</a:t>
            </a:r>
          </a:p>
          <a:p>
            <a:pPr marL="719138" lvl="1" indent="-355600" algn="just">
              <a:lnSpc>
                <a:spcPct val="100000"/>
              </a:lnSpc>
              <a:spcBef>
                <a:spcPts val="300"/>
              </a:spcBef>
              <a:spcAft>
                <a:spcPts val="300"/>
              </a:spcAft>
              <a:buFont typeface="Menlo-Regular" charset="0"/>
              <a:buChar char="⇲"/>
              <a:tabLst>
                <a:tab pos="354013" algn="l"/>
              </a:tabLst>
            </a:pPr>
            <a:r>
              <a:rPr lang="en-US" sz="1800" dirty="0"/>
              <a:t>World-views about </a:t>
            </a:r>
            <a:endParaRPr lang="en-US" sz="1800" dirty="0" smtClean="0"/>
          </a:p>
          <a:p>
            <a:pPr marL="896938" lvl="1" indent="-177800" algn="just">
              <a:lnSpc>
                <a:spcPct val="100000"/>
              </a:lnSpc>
              <a:spcBef>
                <a:spcPts val="300"/>
              </a:spcBef>
              <a:spcAft>
                <a:spcPts val="300"/>
              </a:spcAft>
              <a:buFont typeface="Helvetica" charset="0"/>
              <a:buChar char="⁃"/>
            </a:pPr>
            <a:r>
              <a:rPr lang="en-US" sz="1800" dirty="0" smtClean="0"/>
              <a:t>the </a:t>
            </a:r>
            <a:r>
              <a:rPr lang="en-US" sz="1800" dirty="0"/>
              <a:t>nature of the social </a:t>
            </a:r>
            <a:r>
              <a:rPr lang="en-US" sz="1800" dirty="0" smtClean="0"/>
              <a:t>world;</a:t>
            </a:r>
            <a:endParaRPr lang="en-US" sz="1800" dirty="0"/>
          </a:p>
          <a:p>
            <a:pPr marL="896938" lvl="1" indent="-177800" algn="just">
              <a:lnSpc>
                <a:spcPct val="100000"/>
              </a:lnSpc>
              <a:spcBef>
                <a:spcPts val="300"/>
              </a:spcBef>
              <a:spcAft>
                <a:spcPts val="300"/>
              </a:spcAft>
              <a:buFont typeface="Helvetica" charset="0"/>
              <a:buChar char="⁃"/>
            </a:pPr>
            <a:r>
              <a:rPr lang="en-US" sz="1800" dirty="0" smtClean="0"/>
              <a:t>the </a:t>
            </a:r>
            <a:r>
              <a:rPr lang="en-US" sz="1800" dirty="0"/>
              <a:t>neutrality of humans in what they perceive, interpret, consider important and how they </a:t>
            </a:r>
            <a:r>
              <a:rPr lang="en-US" sz="1800" dirty="0" smtClean="0"/>
              <a:t>respond;</a:t>
            </a:r>
            <a:endParaRPr lang="en-US" sz="1800" dirty="0"/>
          </a:p>
          <a:p>
            <a:pPr marL="896938" lvl="1" indent="-177800" algn="just">
              <a:lnSpc>
                <a:spcPct val="100000"/>
              </a:lnSpc>
              <a:spcBef>
                <a:spcPts val="300"/>
              </a:spcBef>
              <a:spcAft>
                <a:spcPts val="300"/>
              </a:spcAft>
              <a:buFont typeface="Helvetica" charset="0"/>
              <a:buChar char="⁃"/>
            </a:pPr>
            <a:r>
              <a:rPr lang="en-US" sz="1800" dirty="0" smtClean="0"/>
              <a:t>the </a:t>
            </a:r>
            <a:r>
              <a:rPr lang="en-US" sz="1800" dirty="0"/>
              <a:t>nature of the </a:t>
            </a:r>
            <a:r>
              <a:rPr lang="en-US" sz="1800" dirty="0" smtClean="0"/>
              <a:t>organizations;</a:t>
            </a:r>
            <a:endParaRPr lang="en-US" sz="1800" dirty="0"/>
          </a:p>
          <a:p>
            <a:pPr marL="896938" lvl="1" indent="-177800" algn="just">
              <a:lnSpc>
                <a:spcPct val="100000"/>
              </a:lnSpc>
              <a:spcBef>
                <a:spcPts val="300"/>
              </a:spcBef>
              <a:spcAft>
                <a:spcPts val="300"/>
              </a:spcAft>
              <a:buFont typeface="Helvetica" charset="0"/>
              <a:buChar char="⁃"/>
            </a:pPr>
            <a:r>
              <a:rPr lang="en-US" sz="1800" dirty="0" smtClean="0"/>
              <a:t>the </a:t>
            </a:r>
            <a:r>
              <a:rPr lang="en-US" sz="1800" dirty="0"/>
              <a:t>individual and group behavior such as attitudes, motivation, culture, power, </a:t>
            </a:r>
            <a:r>
              <a:rPr lang="en-US" sz="1800" dirty="0" smtClean="0"/>
              <a:t>learning;</a:t>
            </a:r>
            <a:endParaRPr lang="en-US" sz="1800" dirty="0"/>
          </a:p>
          <a:p>
            <a:pPr marL="896938" lvl="1" indent="-177800" algn="just">
              <a:lnSpc>
                <a:spcPct val="100000"/>
              </a:lnSpc>
              <a:spcBef>
                <a:spcPts val="300"/>
              </a:spcBef>
              <a:spcAft>
                <a:spcPts val="300"/>
              </a:spcAft>
              <a:buFont typeface="Helvetica" charset="0"/>
              <a:buChar char="⁃"/>
            </a:pPr>
            <a:r>
              <a:rPr lang="en-US" sz="1800" dirty="0"/>
              <a:t>t</a:t>
            </a:r>
            <a:r>
              <a:rPr lang="en-US" sz="1800" dirty="0" smtClean="0"/>
              <a:t>he systems ideas.</a:t>
            </a:r>
            <a:endParaRPr lang="en-US" sz="1800" dirty="0"/>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dirty="0"/>
              <a:t>A competent systems thinker is aware of such complex factors. </a:t>
            </a:r>
          </a:p>
        </p:txBody>
      </p:sp>
      <p:sp>
        <p:nvSpPr>
          <p:cNvPr id="4" name="Slayt Numarası Yer Tutucusu 3"/>
          <p:cNvSpPr>
            <a:spLocks noGrp="1"/>
          </p:cNvSpPr>
          <p:nvPr>
            <p:ph type="sldNum" sz="quarter" idx="12"/>
          </p:nvPr>
        </p:nvSpPr>
        <p:spPr/>
        <p:txBody>
          <a:bodyPr/>
          <a:lstStyle/>
          <a:p>
            <a:pPr>
              <a:defRPr/>
            </a:pPr>
            <a:fld id="{13DE56A6-111B-4235-971F-CE6A0DAE0FEA}" type="slidenum">
              <a:rPr lang="tr-TR" smtClean="0"/>
              <a:pPr>
                <a:defRPr/>
              </a:pPr>
              <a:t>15</a:t>
            </a:fld>
            <a:endParaRPr lang="tr-TR" dirty="0"/>
          </a:p>
        </p:txBody>
      </p:sp>
      <p:cxnSp>
        <p:nvCxnSpPr>
          <p:cNvPr id="10" name="Straight Connector 9"/>
          <p:cNvCxnSpPr/>
          <p:nvPr/>
        </p:nvCxnSpPr>
        <p:spPr>
          <a:xfrm>
            <a:off x="395536" y="1052736"/>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0870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a:ln w="0"/>
                <a:solidFill>
                  <a:schemeClr val="tx1"/>
                </a:solidFill>
                <a:effectLst>
                  <a:outerShdw blurRad="38100" dist="19050" dir="2700000" algn="tl" rotWithShape="0">
                    <a:schemeClr val="dk1">
                      <a:alpha val="40000"/>
                    </a:schemeClr>
                  </a:outerShdw>
                </a:effectLst>
              </a:rPr>
              <a:t>DEVELOPING YOUR SYSTEMS THINKING</a:t>
            </a:r>
            <a:r>
              <a:rPr lang="en-US" sz="2800" b="1" cap="none" spc="0" dirty="0">
                <a:ln/>
                <a:solidFill>
                  <a:schemeClr val="accent4"/>
                </a:solidFill>
              </a:rPr>
              <a:t/>
            </a:r>
            <a:br>
              <a:rPr lang="en-US" sz="2800" b="1" cap="none" spc="0" dirty="0">
                <a:ln/>
                <a:solidFill>
                  <a:schemeClr val="accent4"/>
                </a:solidFill>
              </a:rPr>
            </a:br>
            <a:r>
              <a:rPr lang="en-US" sz="2800" cap="none" spc="0" dirty="0">
                <a:ln w="0"/>
                <a:solidFill>
                  <a:schemeClr val="accent1"/>
                </a:solidFill>
                <a:effectLst>
                  <a:outerShdw blurRad="38100" dist="25400" dir="5400000" algn="ctr" rotWithShape="0">
                    <a:srgbClr val="6E747A">
                      <a:alpha val="43000"/>
                    </a:srgbClr>
                  </a:outerShdw>
                </a:effectLst>
              </a:rPr>
              <a:t>OTHER SYSTEMS METHODOLOGIES AND TECHNOLOGIES</a:t>
            </a:r>
          </a:p>
        </p:txBody>
      </p:sp>
      <p:sp>
        <p:nvSpPr>
          <p:cNvPr id="3" name="Content Placeholder 2"/>
          <p:cNvSpPr>
            <a:spLocks noGrp="1"/>
          </p:cNvSpPr>
          <p:nvPr>
            <p:ph idx="1"/>
          </p:nvPr>
        </p:nvSpPr>
        <p:spPr>
          <a:xfrm>
            <a:off x="565195" y="1844824"/>
            <a:ext cx="7290055" cy="4385872"/>
          </a:xfrm>
        </p:spPr>
        <p:txBody>
          <a:bodyPr>
            <a:normAutofit lnSpcReduction="10000"/>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dirty="0"/>
              <a:t>In addition to the 3 methodologies covered, there are other methodologies:</a:t>
            </a:r>
          </a:p>
          <a:p>
            <a:pPr marL="719138" lvl="1" indent="-355600" algn="just">
              <a:lnSpc>
                <a:spcPct val="100000"/>
              </a:lnSpc>
              <a:spcBef>
                <a:spcPts val="300"/>
              </a:spcBef>
              <a:spcAft>
                <a:spcPts val="300"/>
              </a:spcAft>
              <a:buFont typeface="Menlo-Regular" charset="0"/>
              <a:buChar char="⇲"/>
            </a:pPr>
            <a:r>
              <a:rPr lang="en-US" sz="1800" dirty="0"/>
              <a:t>Viable Systems Methodology (VSM)</a:t>
            </a:r>
          </a:p>
          <a:p>
            <a:pPr marL="719138" lvl="1" indent="-355600" algn="just">
              <a:lnSpc>
                <a:spcPct val="100000"/>
              </a:lnSpc>
              <a:spcBef>
                <a:spcPts val="300"/>
              </a:spcBef>
              <a:spcAft>
                <a:spcPts val="300"/>
              </a:spcAft>
              <a:buFont typeface="Menlo-Regular" charset="0"/>
              <a:buChar char="⇲"/>
            </a:pPr>
            <a:r>
              <a:rPr lang="en-US" sz="1800" dirty="0"/>
              <a:t>Critical Systems Thinking (CST)</a:t>
            </a:r>
          </a:p>
          <a:p>
            <a:pPr marL="719138" lvl="1" indent="-355600" algn="just">
              <a:lnSpc>
                <a:spcPct val="100000"/>
              </a:lnSpc>
              <a:spcBef>
                <a:spcPts val="300"/>
              </a:spcBef>
              <a:spcAft>
                <a:spcPts val="300"/>
              </a:spcAft>
              <a:buFont typeface="Menlo-Regular" charset="0"/>
              <a:buChar char="⇲"/>
            </a:pPr>
            <a:r>
              <a:rPr lang="en-US" sz="1800" dirty="0"/>
              <a:t>Total Systems Thinking (TSI</a:t>
            </a:r>
            <a:r>
              <a:rPr lang="en-US" sz="1800" dirty="0" smtClean="0"/>
              <a:t>)</a:t>
            </a:r>
            <a:endParaRPr lang="tr-TR" sz="1800" dirty="0" smtClean="0"/>
          </a:p>
          <a:p>
            <a:pPr marL="719138" lvl="1" indent="-355600" algn="just">
              <a:lnSpc>
                <a:spcPct val="100000"/>
              </a:lnSpc>
              <a:spcBef>
                <a:spcPts val="300"/>
              </a:spcBef>
              <a:spcAft>
                <a:spcPts val="300"/>
              </a:spcAft>
              <a:buFont typeface="Menlo-Regular" charset="0"/>
              <a:buChar char="⇲"/>
            </a:pPr>
            <a:endParaRPr lang="tr-TR" sz="1800" dirty="0"/>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b="1" dirty="0"/>
              <a:t>Viable Systems Methodology (VSM)</a:t>
            </a:r>
            <a:r>
              <a:rPr lang="tr-TR" sz="1800" b="1" dirty="0"/>
              <a:t>:</a:t>
            </a:r>
            <a:endParaRPr lang="en-US" sz="1800" b="1" dirty="0"/>
          </a:p>
          <a:p>
            <a:pPr marL="719138" lvl="1" indent="-355600" algn="just">
              <a:lnSpc>
                <a:spcPct val="100000"/>
              </a:lnSpc>
              <a:spcBef>
                <a:spcPts val="300"/>
              </a:spcBef>
              <a:spcAft>
                <a:spcPts val="300"/>
              </a:spcAft>
              <a:buFont typeface="Menlo-Regular" charset="0"/>
              <a:buChar char="⇲"/>
            </a:pPr>
            <a:r>
              <a:rPr lang="en-US" sz="1800" dirty="0"/>
              <a:t>Based on cybernetic model of organization (ideas about intelligent machines).</a:t>
            </a:r>
          </a:p>
          <a:p>
            <a:pPr marL="719138" lvl="1" indent="-355600" algn="just">
              <a:lnSpc>
                <a:spcPct val="100000"/>
              </a:lnSpc>
              <a:spcBef>
                <a:spcPts val="300"/>
              </a:spcBef>
              <a:spcAft>
                <a:spcPts val="300"/>
              </a:spcAft>
              <a:buFont typeface="Menlo-Regular" charset="0"/>
              <a:buChar char="⇲"/>
            </a:pPr>
            <a:r>
              <a:rPr lang="en-US" sz="1800" dirty="0"/>
              <a:t>VSM model of organization includes recursion or nests of lower-order systems.</a:t>
            </a:r>
            <a:endParaRPr lang="tr-TR" sz="1800" dirty="0"/>
          </a:p>
          <a:p>
            <a:pPr marL="719138" lvl="1" indent="-355600" algn="just">
              <a:lnSpc>
                <a:spcPct val="100000"/>
              </a:lnSpc>
              <a:spcBef>
                <a:spcPts val="300"/>
              </a:spcBef>
              <a:spcAft>
                <a:spcPts val="300"/>
              </a:spcAft>
              <a:buFont typeface="Menlo-Regular" charset="0"/>
              <a:buChar char="⇲"/>
            </a:pPr>
            <a:r>
              <a:rPr lang="tr-TR" sz="1800" dirty="0"/>
              <a:t>Has been used extensively as a </a:t>
            </a:r>
            <a:r>
              <a:rPr lang="tr-TR" sz="1800" dirty="0" err="1"/>
              <a:t>conceptual</a:t>
            </a:r>
            <a:r>
              <a:rPr lang="tr-TR" sz="1800" dirty="0"/>
              <a:t> tool for </a:t>
            </a:r>
            <a:r>
              <a:rPr lang="tr-TR" sz="1800" dirty="0" err="1"/>
              <a:t>understanding</a:t>
            </a:r>
            <a:r>
              <a:rPr lang="tr-TR" sz="1800" dirty="0"/>
              <a:t> organizations, </a:t>
            </a:r>
            <a:r>
              <a:rPr lang="tr-TR" sz="1800" dirty="0" err="1"/>
              <a:t>redesigning</a:t>
            </a:r>
            <a:r>
              <a:rPr lang="tr-TR" sz="1800" dirty="0"/>
              <a:t> them and supporting the change management</a:t>
            </a:r>
            <a:r>
              <a:rPr lang="tr-TR" sz="1800" dirty="0" smtClean="0"/>
              <a:t>.</a:t>
            </a:r>
            <a:endParaRPr lang="tr-TR" sz="1800" dirty="0"/>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16</a:t>
            </a:fld>
            <a:endParaRPr lang="tr-TR" dirty="0"/>
          </a:p>
        </p:txBody>
      </p:sp>
      <p:cxnSp>
        <p:nvCxnSpPr>
          <p:cNvPr id="8" name="Straight Connector 7"/>
          <p:cNvCxnSpPr>
            <a:stCxn id="8" idx="1"/>
            <a:endCxn id="8" idx="3"/>
          </p:cNvCxnSpPr>
          <p:nvPr/>
        </p:nvCxnSpPr>
        <p:spPr>
          <a:xfrm>
            <a:off x="539552" y="692696"/>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065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a:ln w="0"/>
                <a:solidFill>
                  <a:schemeClr val="tx1"/>
                </a:solidFill>
                <a:effectLst>
                  <a:outerShdw blurRad="38100" dist="19050" dir="2700000" algn="tl" rotWithShape="0">
                    <a:schemeClr val="dk1">
                      <a:alpha val="40000"/>
                    </a:schemeClr>
                  </a:outerShdw>
                </a:effectLst>
              </a:rPr>
              <a:t>DEVELOPING YOUR SYSTEMS THINKING</a:t>
            </a:r>
            <a:r>
              <a:rPr lang="en-US" sz="2800" b="1" cap="none" spc="0" dirty="0">
                <a:ln/>
                <a:solidFill>
                  <a:schemeClr val="accent4"/>
                </a:solidFill>
              </a:rPr>
              <a:t/>
            </a:r>
            <a:br>
              <a:rPr lang="en-US" sz="2800" b="1" cap="none" spc="0" dirty="0">
                <a:ln/>
                <a:solidFill>
                  <a:schemeClr val="accent4"/>
                </a:solidFill>
              </a:rPr>
            </a:br>
            <a:r>
              <a:rPr lang="en-US" sz="2800" cap="none" spc="0" dirty="0">
                <a:ln w="0"/>
                <a:solidFill>
                  <a:schemeClr val="accent1"/>
                </a:solidFill>
                <a:effectLst>
                  <a:outerShdw blurRad="38100" dist="25400" dir="5400000" algn="ctr" rotWithShape="0">
                    <a:srgbClr val="6E747A">
                      <a:alpha val="43000"/>
                    </a:srgbClr>
                  </a:outerShdw>
                </a:effectLst>
              </a:rPr>
              <a:t>OTHER SYSTEMS METHODOLOGIES AND TECHNOLOGIES</a:t>
            </a:r>
          </a:p>
        </p:txBody>
      </p:sp>
      <p:sp>
        <p:nvSpPr>
          <p:cNvPr id="3" name="Content Placeholder 2"/>
          <p:cNvSpPr>
            <a:spLocks noGrp="1"/>
          </p:cNvSpPr>
          <p:nvPr>
            <p:ph idx="1"/>
          </p:nvPr>
        </p:nvSpPr>
        <p:spPr>
          <a:xfrm>
            <a:off x="611560" y="1844824"/>
            <a:ext cx="7290055" cy="4385872"/>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b="1" dirty="0"/>
              <a:t>Critical Systems Thinking </a:t>
            </a:r>
            <a:r>
              <a:rPr lang="tr-TR" sz="1800" b="1" dirty="0"/>
              <a:t>(</a:t>
            </a:r>
            <a:r>
              <a:rPr lang="en-US" sz="1800" b="1" dirty="0"/>
              <a:t>CST</a:t>
            </a:r>
            <a:r>
              <a:rPr lang="tr-TR" sz="1800" b="1" dirty="0" smtClean="0"/>
              <a:t>):</a:t>
            </a:r>
            <a:endParaRPr lang="en-US" sz="1800" b="1" dirty="0"/>
          </a:p>
          <a:p>
            <a:pPr marL="719138" lvl="1" indent="-355600" algn="just">
              <a:lnSpc>
                <a:spcPct val="100000"/>
              </a:lnSpc>
              <a:spcBef>
                <a:spcPts val="300"/>
              </a:spcBef>
              <a:spcAft>
                <a:spcPts val="300"/>
              </a:spcAft>
              <a:buFont typeface="Menlo-Regular" charset="0"/>
              <a:buChar char="⇲"/>
            </a:pPr>
            <a:r>
              <a:rPr lang="en-US" sz="1800" dirty="0"/>
              <a:t>Seeks to combine aspects of functionalism and interpretism with radical </a:t>
            </a:r>
            <a:r>
              <a:rPr lang="en-US" sz="1800" dirty="0" smtClean="0"/>
              <a:t>humanism.</a:t>
            </a:r>
            <a:endParaRPr lang="en-US" sz="1800" dirty="0"/>
          </a:p>
          <a:p>
            <a:pPr marL="719138" lvl="1" indent="-355600" algn="just">
              <a:lnSpc>
                <a:spcPct val="100000"/>
              </a:lnSpc>
              <a:spcBef>
                <a:spcPts val="300"/>
              </a:spcBef>
              <a:spcAft>
                <a:spcPts val="300"/>
              </a:spcAft>
              <a:buFont typeface="Menlo-Regular" charset="0"/>
              <a:buChar char="⇲"/>
            </a:pPr>
            <a:r>
              <a:rPr lang="en-US" sz="1800" dirty="0"/>
              <a:t>The analyst is required to make explicit her world-view in developing a constructive criticism of a particular </a:t>
            </a:r>
            <a:r>
              <a:rPr lang="en-US" sz="1800" dirty="0" smtClean="0"/>
              <a:t>system.</a:t>
            </a:r>
            <a:endParaRPr lang="tr-TR" sz="1800" dirty="0" smtClean="0"/>
          </a:p>
          <a:p>
            <a:pPr marL="719138" lvl="1" indent="-355600" algn="just">
              <a:lnSpc>
                <a:spcPct val="100000"/>
              </a:lnSpc>
              <a:spcBef>
                <a:spcPts val="300"/>
              </a:spcBef>
              <a:spcAft>
                <a:spcPts val="300"/>
              </a:spcAft>
              <a:buFont typeface="Menlo-Regular" charset="0"/>
              <a:buChar char="⇲"/>
            </a:pPr>
            <a:endParaRPr lang="tr-TR" sz="1800" dirty="0"/>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b="1" dirty="0"/>
              <a:t>Total Systems Thinking (TSI)</a:t>
            </a:r>
            <a:r>
              <a:rPr lang="tr-TR" sz="1800" b="1" dirty="0"/>
              <a:t>:</a:t>
            </a:r>
            <a:endParaRPr lang="en-US" sz="1800" b="1" dirty="0"/>
          </a:p>
          <a:p>
            <a:pPr marL="719138" lvl="1" indent="-355600" algn="just">
              <a:lnSpc>
                <a:spcPct val="100000"/>
              </a:lnSpc>
              <a:spcBef>
                <a:spcPts val="300"/>
              </a:spcBef>
              <a:spcAft>
                <a:spcPts val="300"/>
              </a:spcAft>
              <a:buFont typeface="Menlo-Regular" charset="0"/>
              <a:buChar char="⇲"/>
            </a:pPr>
            <a:r>
              <a:rPr lang="en-US" sz="1800" dirty="0"/>
              <a:t>A derivative of CST, seeks to encourage creative thinking about organizations and their problems.</a:t>
            </a:r>
          </a:p>
          <a:p>
            <a:pPr marL="719138" lvl="1" indent="-355600" algn="just">
              <a:lnSpc>
                <a:spcPct val="100000"/>
              </a:lnSpc>
              <a:spcBef>
                <a:spcPts val="300"/>
              </a:spcBef>
              <a:spcAft>
                <a:spcPts val="300"/>
              </a:spcAft>
              <a:buFont typeface="Menlo-Regular" charset="0"/>
              <a:buChar char="⇲"/>
            </a:pPr>
            <a:r>
              <a:rPr lang="en-US" sz="1800" dirty="0"/>
              <a:t>Advocates the interactive combination of three components: system metaphors, a system of systems methodologies, individual methodologies.</a:t>
            </a:r>
          </a:p>
          <a:p>
            <a:pPr marL="719138" lvl="1" indent="-355600" algn="just">
              <a:lnSpc>
                <a:spcPct val="100000"/>
              </a:lnSpc>
              <a:spcBef>
                <a:spcPts val="300"/>
              </a:spcBef>
              <a:spcAft>
                <a:spcPts val="300"/>
              </a:spcAft>
              <a:buFont typeface="Menlo-Regular" charset="0"/>
              <a:buChar char="⇲"/>
            </a:pPr>
            <a:endParaRPr lang="tr-TR" sz="1800" dirty="0"/>
          </a:p>
          <a:p>
            <a:pPr marL="719138" lvl="1" indent="-355600" algn="just">
              <a:lnSpc>
                <a:spcPct val="100000"/>
              </a:lnSpc>
              <a:spcBef>
                <a:spcPts val="300"/>
              </a:spcBef>
              <a:spcAft>
                <a:spcPts val="300"/>
              </a:spcAft>
              <a:buFont typeface="Menlo-Regular" charset="0"/>
              <a:buChar char="⇲"/>
            </a:pPr>
            <a:endParaRPr lang="en-US" sz="1800" dirty="0"/>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17</a:t>
            </a:fld>
            <a:endParaRPr lang="tr-TR" dirty="0"/>
          </a:p>
        </p:txBody>
      </p:sp>
      <p:cxnSp>
        <p:nvCxnSpPr>
          <p:cNvPr id="8" name="Straight Connector 7"/>
          <p:cNvCxnSpPr>
            <a:stCxn id="8" idx="1"/>
            <a:endCxn id="8" idx="3"/>
          </p:cNvCxnSpPr>
          <p:nvPr/>
        </p:nvCxnSpPr>
        <p:spPr>
          <a:xfrm>
            <a:off x="395536" y="692696"/>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8372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a:ln w="0"/>
                <a:solidFill>
                  <a:schemeClr val="tx1"/>
                </a:solidFill>
                <a:effectLst>
                  <a:outerShdw blurRad="38100" dist="19050" dir="2700000" algn="tl" rotWithShape="0">
                    <a:schemeClr val="dk1">
                      <a:alpha val="40000"/>
                    </a:schemeClr>
                  </a:outerShdw>
                </a:effectLst>
              </a:rPr>
              <a:t>DEVELOPING YOUR SYSTEMS THINKING</a:t>
            </a:r>
            <a:r>
              <a:rPr lang="en-US" sz="2800" b="1" cap="none" spc="0" dirty="0">
                <a:ln/>
                <a:solidFill>
                  <a:schemeClr val="accent4"/>
                </a:solidFill>
              </a:rPr>
              <a:t/>
            </a:r>
            <a:br>
              <a:rPr lang="en-US" sz="2800" b="1" cap="none" spc="0" dirty="0">
                <a:ln/>
                <a:solidFill>
                  <a:schemeClr val="accent4"/>
                </a:solidFill>
              </a:rPr>
            </a:br>
            <a:r>
              <a:rPr lang="en-US" sz="2800" cap="none" spc="0" dirty="0">
                <a:ln w="0"/>
                <a:solidFill>
                  <a:schemeClr val="accent1"/>
                </a:solidFill>
                <a:effectLst>
                  <a:outerShdw blurRad="38100" dist="25400" dir="5400000" algn="ctr" rotWithShape="0">
                    <a:srgbClr val="6E747A">
                      <a:alpha val="43000"/>
                    </a:srgbClr>
                  </a:outerShdw>
                </a:effectLst>
              </a:rPr>
              <a:t>SELF CONFIDENCE</a:t>
            </a:r>
          </a:p>
        </p:txBody>
      </p:sp>
      <p:sp>
        <p:nvSpPr>
          <p:cNvPr id="3" name="Content Placeholder 2"/>
          <p:cNvSpPr>
            <a:spLocks noGrp="1"/>
          </p:cNvSpPr>
          <p:nvPr>
            <p:ph idx="1"/>
          </p:nvPr>
        </p:nvSpPr>
        <p:spPr>
          <a:xfrm>
            <a:off x="539551" y="1844824"/>
            <a:ext cx="7290055" cy="4385872"/>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dirty="0"/>
              <a:t>O</a:t>
            </a:r>
            <a:r>
              <a:rPr lang="en-US" sz="1800" dirty="0"/>
              <a:t>ne sign of developed skills in practical systems thinking is the self-confidence to make the methodologies and techniques your own.</a:t>
            </a:r>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dirty="0"/>
              <a:t>Systems work should not be about slavishly and blindly following orthodox rules thought up by someone else.</a:t>
            </a:r>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endParaRPr lang="en-US" sz="1800" dirty="0"/>
          </a:p>
          <a:p>
            <a:pPr>
              <a:spcBef>
                <a:spcPts val="300"/>
              </a:spcBef>
              <a:spcAft>
                <a:spcPts val="300"/>
              </a:spcAft>
            </a:pPr>
            <a:endParaRPr lang="en-US" dirty="0" smtClean="0"/>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18</a:t>
            </a:fld>
            <a:endParaRPr lang="tr-TR" dirty="0"/>
          </a:p>
        </p:txBody>
      </p:sp>
      <p:cxnSp>
        <p:nvCxnSpPr>
          <p:cNvPr id="10" name="Straight Connector 9"/>
          <p:cNvCxnSpPr/>
          <p:nvPr/>
        </p:nvCxnSpPr>
        <p:spPr>
          <a:xfrm>
            <a:off x="539552" y="1052736"/>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6194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a:ln w="0"/>
                <a:solidFill>
                  <a:schemeClr val="tx1"/>
                </a:solidFill>
                <a:effectLst>
                  <a:outerShdw blurRad="38100" dist="19050" dir="2700000" algn="tl" rotWithShape="0">
                    <a:schemeClr val="dk1">
                      <a:alpha val="40000"/>
                    </a:schemeClr>
                  </a:outerShdw>
                </a:effectLst>
              </a:rPr>
              <a:t>SYSTEMS THINKING IN YOUR WORK </a:t>
            </a:r>
            <a:r>
              <a:rPr lang="en-US" sz="2800" b="1" cap="none" spc="0" dirty="0">
                <a:ln/>
                <a:solidFill>
                  <a:schemeClr val="accent4"/>
                </a:solidFill>
              </a:rPr>
              <a:t/>
            </a:r>
            <a:br>
              <a:rPr lang="en-US" sz="2800" b="1" cap="none" spc="0" dirty="0">
                <a:ln/>
                <a:solidFill>
                  <a:schemeClr val="accent4"/>
                </a:solidFill>
              </a:rPr>
            </a:br>
            <a:r>
              <a:rPr lang="en-US" sz="2800" cap="none" spc="0" dirty="0" smtClean="0">
                <a:ln w="0"/>
                <a:solidFill>
                  <a:schemeClr val="accent1"/>
                </a:solidFill>
                <a:effectLst>
                  <a:outerShdw blurRad="38100" dist="25400" dir="5400000" algn="ctr" rotWithShape="0">
                    <a:srgbClr val="6E747A">
                      <a:alpha val="43000"/>
                    </a:srgbClr>
                  </a:outerShdw>
                </a:effectLst>
              </a:rPr>
              <a:t>SOFT SYSTEMS METHODOLOGY</a:t>
            </a:r>
            <a:endParaRPr lang="en-US" sz="2800" cap="none" spc="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611560" y="1772816"/>
            <a:ext cx="7290055" cy="4385872"/>
          </a:xfrm>
        </p:spPr>
        <p:txBody>
          <a:bodyPr>
            <a:no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dirty="0"/>
              <a:t>Soft systems thinking seeks to explore the ‘messy’ problematic situations that arise in human</a:t>
            </a:r>
            <a:r>
              <a:rPr lang="tr-TR" sz="1800" dirty="0"/>
              <a:t> </a:t>
            </a:r>
            <a:r>
              <a:rPr lang="en-US" sz="1800" dirty="0"/>
              <a:t>activity</a:t>
            </a:r>
            <a:r>
              <a:rPr lang="tr-TR" sz="1800" dirty="0"/>
              <a:t>.</a:t>
            </a:r>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endParaRPr lang="tr-TR" sz="1800" dirty="0" smtClean="0"/>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dirty="0" smtClean="0"/>
              <a:t>S</a:t>
            </a:r>
            <a:r>
              <a:rPr lang="en-US" sz="1800" dirty="0"/>
              <a:t>oft systems strive to learn from the different</a:t>
            </a:r>
            <a:r>
              <a:rPr lang="tr-TR" sz="1800" dirty="0"/>
              <a:t> </a:t>
            </a:r>
            <a:r>
              <a:rPr lang="en-US" sz="1800" dirty="0"/>
              <a:t>perceptions that exist in the minds of the different people involved in the situation (Andrews,</a:t>
            </a:r>
            <a:r>
              <a:rPr lang="tr-TR" sz="1800" dirty="0"/>
              <a:t> </a:t>
            </a:r>
            <a:r>
              <a:rPr lang="en-US" sz="1800" dirty="0"/>
              <a:t>2000).</a:t>
            </a:r>
            <a:endParaRPr lang="tr-TR" sz="1800" dirty="0"/>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endParaRPr lang="tr-TR" sz="1800" dirty="0" smtClean="0"/>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dirty="0" err="1" smtClean="0"/>
              <a:t>Checkland</a:t>
            </a:r>
            <a:r>
              <a:rPr lang="en-US" sz="1800" dirty="0" smtClean="0"/>
              <a:t> </a:t>
            </a:r>
            <a:r>
              <a:rPr lang="en-US" sz="1800" dirty="0"/>
              <a:t>(1999), and </a:t>
            </a:r>
            <a:r>
              <a:rPr lang="en-US" sz="1800" dirty="0" err="1"/>
              <a:t>Checkland</a:t>
            </a:r>
            <a:r>
              <a:rPr lang="en-US" sz="1800" dirty="0"/>
              <a:t> and Scholes (1990) have attempted to transform these</a:t>
            </a:r>
            <a:r>
              <a:rPr lang="tr-TR" sz="1800" dirty="0"/>
              <a:t> </a:t>
            </a:r>
            <a:r>
              <a:rPr lang="en-US" sz="1800" dirty="0"/>
              <a:t>ideas from systems theory into a practical methodology that is called Soft Systems</a:t>
            </a:r>
            <a:r>
              <a:rPr lang="tr-TR" sz="1800" dirty="0"/>
              <a:t> Methodology (SSM).</a:t>
            </a:r>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endParaRPr lang="tr-TR" sz="1800" dirty="0" smtClean="0"/>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dirty="0" smtClean="0"/>
              <a:t>SSM </a:t>
            </a:r>
            <a:r>
              <a:rPr lang="en-US" sz="1800" dirty="0"/>
              <a:t>attempts to understand the</a:t>
            </a:r>
            <a:r>
              <a:rPr lang="tr-TR" sz="1800" dirty="0"/>
              <a:t> </a:t>
            </a:r>
            <a:r>
              <a:rPr lang="en-US" sz="1800" dirty="0"/>
              <a:t>wicked and fuzzy world of complex organisations</a:t>
            </a:r>
            <a:r>
              <a:rPr lang="tr-TR" sz="1800" dirty="0"/>
              <a:t> (</a:t>
            </a:r>
            <a:r>
              <a:rPr lang="tr-TR" sz="1800" dirty="0" err="1"/>
              <a:t>Checkland</a:t>
            </a:r>
            <a:r>
              <a:rPr lang="tr-TR" sz="1800" dirty="0"/>
              <a:t>, 1999, p. 258).</a:t>
            </a:r>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19</a:t>
            </a:fld>
            <a:endParaRPr lang="tr-TR" dirty="0"/>
          </a:p>
        </p:txBody>
      </p:sp>
      <p:cxnSp>
        <p:nvCxnSpPr>
          <p:cNvPr id="10" name="Straight Connector 9"/>
          <p:cNvCxnSpPr/>
          <p:nvPr/>
        </p:nvCxnSpPr>
        <p:spPr>
          <a:xfrm>
            <a:off x="467544" y="1052736"/>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747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08796"/>
            <a:ext cx="7239000" cy="1143000"/>
          </a:xfrm>
        </p:spPr>
        <p:txBody>
          <a:bodyPr>
            <a:normAutofit/>
          </a:bodyPr>
          <a:lstStyle/>
          <a:p>
            <a:pPr>
              <a:lnSpc>
                <a:spcPct val="100000"/>
              </a:lnSpc>
            </a:pPr>
            <a:r>
              <a:rPr lang="en-US" sz="4000" cap="none" dirty="0">
                <a:ln w="0"/>
                <a:solidFill>
                  <a:schemeClr val="tx1">
                    <a:lumMod val="95000"/>
                    <a:lumOff val="5000"/>
                  </a:schemeClr>
                </a:solidFill>
                <a:effectLst>
                  <a:outerShdw blurRad="38100" dist="25400" dir="5400000" algn="ctr" rotWithShape="0">
                    <a:srgbClr val="6E747A">
                      <a:alpha val="43000"/>
                    </a:srgbClr>
                  </a:outerShdw>
                </a:effectLst>
              </a:rPr>
              <a:t>O</a:t>
            </a:r>
            <a:r>
              <a:rPr lang="tr-TR" sz="4000" cap="none" dirty="0">
                <a:ln w="0"/>
                <a:solidFill>
                  <a:schemeClr val="tx1">
                    <a:lumMod val="95000"/>
                    <a:lumOff val="5000"/>
                  </a:schemeClr>
                </a:solidFill>
                <a:effectLst>
                  <a:outerShdw blurRad="38100" dist="25400" dir="5400000" algn="ctr" rotWithShape="0">
                    <a:srgbClr val="6E747A">
                      <a:alpha val="43000"/>
                    </a:srgbClr>
                  </a:outerShdw>
                </a:effectLst>
              </a:rPr>
              <a:t>UTLINE</a:t>
            </a:r>
            <a:endParaRPr lang="en-US" sz="4000" cap="none" dirty="0">
              <a:ln w="0"/>
              <a:solidFill>
                <a:schemeClr val="tx1">
                  <a:lumMod val="95000"/>
                  <a:lumOff val="5000"/>
                </a:schemeClr>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611560" y="1844824"/>
            <a:ext cx="7290054" cy="4224528"/>
          </a:xfrm>
        </p:spPr>
        <p:txBody>
          <a:bodyPr>
            <a:normAutofit/>
          </a:bodyPr>
          <a:lstStyle/>
          <a:p>
            <a:pPr marL="0" indent="0">
              <a:lnSpc>
                <a:spcPct val="100000"/>
              </a:lnSpc>
              <a:spcBef>
                <a:spcPts val="300"/>
              </a:spcBef>
              <a:spcAft>
                <a:spcPts val="300"/>
              </a:spcAft>
              <a:buNone/>
              <a:tabLst>
                <a:tab pos="354013" algn="l"/>
              </a:tabLst>
            </a:pPr>
            <a:r>
              <a:rPr lang="en-US" sz="1800" dirty="0" smtClean="0"/>
              <a:t>A. 	Switching and </a:t>
            </a:r>
            <a:r>
              <a:rPr lang="tr-TR" sz="1800" dirty="0" smtClean="0"/>
              <a:t>C</a:t>
            </a:r>
            <a:r>
              <a:rPr lang="en-US" sz="1800" dirty="0" err="1" smtClean="0"/>
              <a:t>ombining</a:t>
            </a:r>
            <a:r>
              <a:rPr lang="en-US" sz="1800" dirty="0" smtClean="0"/>
              <a:t> </a:t>
            </a:r>
            <a:r>
              <a:rPr lang="tr-TR" sz="1800" dirty="0"/>
              <a:t>M</a:t>
            </a:r>
            <a:r>
              <a:rPr lang="en-US" sz="1800" dirty="0" err="1" smtClean="0"/>
              <a:t>ethodologies</a:t>
            </a:r>
            <a:endParaRPr lang="en-US" sz="1800" dirty="0" smtClean="0"/>
          </a:p>
          <a:p>
            <a:pPr marL="541338" lvl="1" indent="-177800">
              <a:lnSpc>
                <a:spcPct val="100000"/>
              </a:lnSpc>
              <a:spcBef>
                <a:spcPts val="300"/>
              </a:spcBef>
              <a:spcAft>
                <a:spcPts val="300"/>
              </a:spcAft>
            </a:pPr>
            <a:r>
              <a:rPr lang="en-US" sz="1800" dirty="0" smtClean="0"/>
              <a:t>Introduction</a:t>
            </a:r>
          </a:p>
          <a:p>
            <a:pPr marL="541338" lvl="1" indent="-177800">
              <a:lnSpc>
                <a:spcPct val="100000"/>
              </a:lnSpc>
              <a:spcBef>
                <a:spcPts val="300"/>
              </a:spcBef>
              <a:spcAft>
                <a:spcPts val="300"/>
              </a:spcAft>
            </a:pPr>
            <a:r>
              <a:rPr lang="en-US" sz="1800" dirty="0" smtClean="0"/>
              <a:t>Assessing </a:t>
            </a:r>
            <a:r>
              <a:rPr lang="en-US" sz="1800" dirty="0">
                <a:ea typeface="Abadi MT Condensed Light" charset="0"/>
                <a:cs typeface="Abadi MT Condensed Light" charset="0"/>
              </a:rPr>
              <a:t>the</a:t>
            </a:r>
            <a:r>
              <a:rPr lang="en-US" sz="1800" dirty="0" smtClean="0"/>
              <a:t> systems task</a:t>
            </a:r>
          </a:p>
          <a:p>
            <a:pPr marL="541338" lvl="1" indent="-177800">
              <a:lnSpc>
                <a:spcPct val="100000"/>
              </a:lnSpc>
              <a:spcBef>
                <a:spcPts val="300"/>
              </a:spcBef>
              <a:spcAft>
                <a:spcPts val="300"/>
              </a:spcAft>
            </a:pPr>
            <a:r>
              <a:rPr lang="en-US" sz="1800" dirty="0" smtClean="0"/>
              <a:t>Selecting methodology</a:t>
            </a:r>
          </a:p>
          <a:p>
            <a:pPr marL="541338" lvl="1" indent="-177800">
              <a:lnSpc>
                <a:spcPct val="100000"/>
              </a:lnSpc>
              <a:spcBef>
                <a:spcPts val="300"/>
              </a:spcBef>
              <a:spcAft>
                <a:spcPts val="300"/>
              </a:spcAft>
            </a:pPr>
            <a:r>
              <a:rPr lang="en-US" sz="1800" dirty="0" smtClean="0"/>
              <a:t>Switching methodologies</a:t>
            </a:r>
          </a:p>
          <a:p>
            <a:pPr marL="0" indent="0">
              <a:lnSpc>
                <a:spcPct val="100000"/>
              </a:lnSpc>
              <a:spcBef>
                <a:spcPts val="300"/>
              </a:spcBef>
              <a:spcAft>
                <a:spcPts val="300"/>
              </a:spcAft>
              <a:buNone/>
              <a:tabLst>
                <a:tab pos="354013" algn="l"/>
              </a:tabLst>
            </a:pPr>
            <a:r>
              <a:rPr lang="en-US" sz="1800" dirty="0" smtClean="0"/>
              <a:t>B.	</a:t>
            </a:r>
            <a:r>
              <a:rPr lang="tr-TR" sz="1800" dirty="0" smtClean="0"/>
              <a:t>Developing Your Systems Skills </a:t>
            </a:r>
            <a:r>
              <a:rPr lang="en-US" sz="1800" dirty="0"/>
              <a:t>	</a:t>
            </a:r>
            <a:r>
              <a:rPr lang="en-US" sz="1800" dirty="0" smtClean="0"/>
              <a:t>	</a:t>
            </a:r>
          </a:p>
          <a:p>
            <a:pPr marL="541338" lvl="1" indent="-177800">
              <a:lnSpc>
                <a:spcPct val="100000"/>
              </a:lnSpc>
              <a:spcBef>
                <a:spcPts val="300"/>
              </a:spcBef>
              <a:spcAft>
                <a:spcPts val="300"/>
              </a:spcAft>
            </a:pPr>
            <a:r>
              <a:rPr lang="en-US" sz="1800" dirty="0" smtClean="0"/>
              <a:t>Introduction</a:t>
            </a:r>
            <a:endParaRPr lang="en-US" sz="1800" dirty="0"/>
          </a:p>
          <a:p>
            <a:pPr marL="541338" lvl="1" indent="-177800">
              <a:lnSpc>
                <a:spcPct val="100000"/>
              </a:lnSpc>
              <a:spcBef>
                <a:spcPts val="300"/>
              </a:spcBef>
              <a:spcAft>
                <a:spcPts val="300"/>
              </a:spcAft>
            </a:pPr>
            <a:r>
              <a:rPr lang="en-US" sz="1800" dirty="0" smtClean="0"/>
              <a:t>Systems thinking in your work</a:t>
            </a:r>
            <a:endParaRPr lang="tr-TR" sz="1800" dirty="0" smtClean="0"/>
          </a:p>
          <a:p>
            <a:pPr marL="541338" lvl="1" indent="-177800">
              <a:lnSpc>
                <a:spcPct val="100000"/>
              </a:lnSpc>
              <a:spcBef>
                <a:spcPts val="300"/>
              </a:spcBef>
              <a:spcAft>
                <a:spcPts val="300"/>
              </a:spcAft>
            </a:pPr>
            <a:r>
              <a:rPr lang="tr-TR" sz="1800" dirty="0" smtClean="0"/>
              <a:t>Case Studies</a:t>
            </a:r>
            <a:endParaRPr lang="en-US" sz="1800" dirty="0"/>
          </a:p>
          <a:p>
            <a:pPr>
              <a:lnSpc>
                <a:spcPct val="100000"/>
              </a:lnSpc>
              <a:spcBef>
                <a:spcPts val="300"/>
              </a:spcBef>
              <a:spcAft>
                <a:spcPts val="300"/>
              </a:spcAft>
            </a:pPr>
            <a:endParaRPr lang="en-US" sz="1800" dirty="0"/>
          </a:p>
        </p:txBody>
      </p:sp>
      <p:sp>
        <p:nvSpPr>
          <p:cNvPr id="5" name="Slayt Numarası Yer Tutucusu 4"/>
          <p:cNvSpPr>
            <a:spLocks noGrp="1"/>
          </p:cNvSpPr>
          <p:nvPr>
            <p:ph type="sldNum" sz="quarter" idx="12"/>
          </p:nvPr>
        </p:nvSpPr>
        <p:spPr/>
        <p:txBody>
          <a:bodyPr/>
          <a:lstStyle/>
          <a:p>
            <a:pPr>
              <a:defRPr/>
            </a:pPr>
            <a:fld id="{13DE56A6-111B-4235-971F-CE6A0DAE0FEA}" type="slidenum">
              <a:rPr lang="tr-TR" smtClean="0"/>
              <a:pPr>
                <a:defRPr/>
              </a:pPr>
              <a:t>2</a:t>
            </a:fld>
            <a:endParaRPr lang="tr-TR" dirty="0"/>
          </a:p>
        </p:txBody>
      </p:sp>
      <p:cxnSp>
        <p:nvCxnSpPr>
          <p:cNvPr id="9" name="Straight Connector 8"/>
          <p:cNvCxnSpPr/>
          <p:nvPr/>
        </p:nvCxnSpPr>
        <p:spPr>
          <a:xfrm>
            <a:off x="539552" y="1335024"/>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456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a:ln w="0"/>
                <a:solidFill>
                  <a:schemeClr val="tx1"/>
                </a:solidFill>
                <a:effectLst>
                  <a:outerShdw blurRad="38100" dist="19050" dir="2700000" algn="tl" rotWithShape="0">
                    <a:schemeClr val="dk1">
                      <a:alpha val="40000"/>
                    </a:schemeClr>
                  </a:outerShdw>
                </a:effectLst>
              </a:rPr>
              <a:t>SYSTEMS THINKING IN YOUR WORK </a:t>
            </a:r>
            <a:r>
              <a:rPr lang="en-US" sz="2800" b="1" cap="none" spc="0" dirty="0">
                <a:ln/>
                <a:solidFill>
                  <a:schemeClr val="accent4"/>
                </a:solidFill>
              </a:rPr>
              <a:t/>
            </a:r>
            <a:br>
              <a:rPr lang="en-US" sz="2800" b="1" cap="none" spc="0" dirty="0">
                <a:ln/>
                <a:solidFill>
                  <a:schemeClr val="accent4"/>
                </a:solidFill>
              </a:rPr>
            </a:br>
            <a:r>
              <a:rPr lang="en-US" sz="2800" cap="none" spc="0" dirty="0">
                <a:ln w="0"/>
                <a:solidFill>
                  <a:schemeClr val="accent1"/>
                </a:solidFill>
                <a:effectLst>
                  <a:outerShdw blurRad="38100" dist="25400" dir="5400000" algn="ctr" rotWithShape="0">
                    <a:srgbClr val="6E747A">
                      <a:alpha val="43000"/>
                    </a:srgbClr>
                  </a:outerShdw>
                </a:effectLst>
              </a:rPr>
              <a:t>SOFT SYSTEMS METHODOLOGY</a:t>
            </a:r>
            <a:endParaRPr lang="en-US" sz="2800" dirty="0">
              <a:solidFill>
                <a:srgbClr val="00B0F0"/>
              </a:solidFill>
            </a:endParaRPr>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20</a:t>
            </a:fld>
            <a:endParaRPr lang="tr-TR" dirty="0"/>
          </a:p>
        </p:txBody>
      </p:sp>
      <p:cxnSp>
        <p:nvCxnSpPr>
          <p:cNvPr id="10" name="Straight Connector 9"/>
          <p:cNvCxnSpPr/>
          <p:nvPr/>
        </p:nvCxnSpPr>
        <p:spPr>
          <a:xfrm>
            <a:off x="467544" y="1052736"/>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2"/>
          <a:stretch>
            <a:fillRect/>
          </a:stretch>
        </p:blipFill>
        <p:spPr>
          <a:xfrm>
            <a:off x="827584" y="1556792"/>
            <a:ext cx="5244064" cy="5013176"/>
          </a:xfrm>
          <a:prstGeom prst="rect">
            <a:avLst/>
          </a:prstGeom>
        </p:spPr>
      </p:pic>
    </p:spTree>
    <p:extLst>
      <p:ext uri="{BB962C8B-B14F-4D97-AF65-F5344CB8AC3E}">
        <p14:creationId xmlns:p14="http://schemas.microsoft.com/office/powerpoint/2010/main" val="38582951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ABSTRACT</a:t>
            </a:r>
            <a:endParaRPr lang="en-US" sz="2800" dirty="0">
              <a:solidFill>
                <a:srgbClr val="00B0F0"/>
              </a:solidFill>
            </a:endParaRPr>
          </a:p>
        </p:txBody>
      </p:sp>
      <p:sp>
        <p:nvSpPr>
          <p:cNvPr id="3" name="Content Placeholder 2"/>
          <p:cNvSpPr>
            <a:spLocks noGrp="1"/>
          </p:cNvSpPr>
          <p:nvPr>
            <p:ph idx="1"/>
          </p:nvPr>
        </p:nvSpPr>
        <p:spPr>
          <a:xfrm>
            <a:off x="539552" y="1916832"/>
            <a:ext cx="7290055" cy="4385872"/>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en-US" sz="1800" dirty="0" smtClean="0"/>
              <a:t>Construction </a:t>
            </a:r>
            <a:r>
              <a:rPr lang="en-US" sz="1800" dirty="0"/>
              <a:t>projects are faced with a challenge that must not be underestimated.</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tr-TR" sz="1800" dirty="0" smtClean="0"/>
              <a:t>Are i</a:t>
            </a:r>
            <a:r>
              <a:rPr lang="en-US" sz="1800" dirty="0" err="1" smtClean="0"/>
              <a:t>ncreasingly</a:t>
            </a:r>
            <a:r>
              <a:rPr lang="en-US" sz="1800" dirty="0" smtClean="0"/>
              <a:t> </a:t>
            </a:r>
            <a:r>
              <a:rPr lang="en-US" sz="1800" dirty="0"/>
              <a:t>becoming highly competitive, more complex, and difficult to</a:t>
            </a:r>
            <a:r>
              <a:rPr lang="tr-TR" sz="1800" dirty="0"/>
              <a:t> </a:t>
            </a:r>
            <a:r>
              <a:rPr lang="tr-TR" sz="1800" dirty="0" err="1" smtClean="0"/>
              <a:t>manage</a:t>
            </a:r>
            <a:r>
              <a:rPr lang="tr-TR" sz="1800" dirty="0" smtClean="0"/>
              <a:t>.</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tr-TR" sz="1800" dirty="0" smtClean="0"/>
              <a:t>D</a:t>
            </a:r>
            <a:r>
              <a:rPr lang="en-US" sz="1800" dirty="0" err="1" smtClean="0"/>
              <a:t>ifficult</a:t>
            </a:r>
            <a:r>
              <a:rPr lang="en-US" sz="1800" dirty="0" smtClean="0"/>
              <a:t> </a:t>
            </a:r>
            <a:r>
              <a:rPr lang="en-US" sz="1800" dirty="0"/>
              <a:t>to solve using traditional </a:t>
            </a:r>
            <a:r>
              <a:rPr lang="en-US" sz="1800" dirty="0" smtClean="0"/>
              <a:t>approaches</a:t>
            </a:r>
            <a:r>
              <a:rPr lang="tr-TR" sz="1800" dirty="0" smtClean="0"/>
              <a:t>.</a:t>
            </a:r>
            <a:endParaRPr lang="tr-TR" sz="1800" dirty="0"/>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endParaRPr lang="tr-TR" sz="1800" dirty="0" smtClean="0"/>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dirty="0" err="1" smtClean="0"/>
              <a:t>Soft</a:t>
            </a:r>
            <a:r>
              <a:rPr lang="tr-TR" sz="1800" dirty="0" smtClean="0"/>
              <a:t> </a:t>
            </a:r>
            <a:r>
              <a:rPr lang="en-US" sz="1800" dirty="0"/>
              <a:t>Systems Methodology (SSM) is a systems approach that is used for analysis and problem</a:t>
            </a:r>
            <a:r>
              <a:rPr lang="tr-TR" sz="1800" dirty="0"/>
              <a:t> </a:t>
            </a:r>
            <a:r>
              <a:rPr lang="en-US" sz="1800" dirty="0"/>
              <a:t>solving in such complex and messy situations.</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tr-TR" sz="1800" dirty="0"/>
              <a:t>SSM </a:t>
            </a:r>
            <a:r>
              <a:rPr lang="en-US" sz="1800" dirty="0"/>
              <a:t>uses “systems thinking” in a cycle of</a:t>
            </a:r>
            <a:r>
              <a:rPr lang="tr-TR" sz="1800" dirty="0"/>
              <a:t> </a:t>
            </a:r>
            <a:r>
              <a:rPr lang="en-US" sz="1800" dirty="0"/>
              <a:t>action research, learning and reflection to help understand the various perceptions</a:t>
            </a:r>
            <a:r>
              <a:rPr lang="tr-TR" sz="1800" dirty="0"/>
              <a:t>.</a:t>
            </a:r>
          </a:p>
          <a:p>
            <a:pPr marL="7938" lvl="1" indent="0" algn="just" fontAlgn="base">
              <a:lnSpc>
                <a:spcPct val="100000"/>
              </a:lnSpc>
              <a:spcBef>
                <a:spcPts val="300"/>
              </a:spcBef>
              <a:spcAft>
                <a:spcPts val="300"/>
              </a:spcAft>
              <a:buClr>
                <a:schemeClr val="tx2"/>
              </a:buClr>
              <a:buSzPct val="100000"/>
              <a:buNone/>
              <a:tabLst>
                <a:tab pos="354013" algn="l"/>
              </a:tabLst>
              <a:defRPr/>
            </a:pPr>
            <a:endParaRPr lang="tr-TR" sz="1800" dirty="0" smtClean="0"/>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21</a:t>
            </a:fld>
            <a:endParaRPr lang="tr-TR" dirty="0"/>
          </a:p>
        </p:txBody>
      </p:sp>
      <p:cxnSp>
        <p:nvCxnSpPr>
          <p:cNvPr id="10" name="Straight Connector 9"/>
          <p:cNvCxnSpPr/>
          <p:nvPr/>
        </p:nvCxnSpPr>
        <p:spPr>
          <a:xfrm>
            <a:off x="467544"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3564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467544"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Resim 7"/>
          <p:cNvPicPr>
            <a:picLocks noChangeAspect="1"/>
          </p:cNvPicPr>
          <p:nvPr/>
        </p:nvPicPr>
        <p:blipFill>
          <a:blip r:embed="rId2"/>
          <a:stretch>
            <a:fillRect/>
          </a:stretch>
        </p:blipFill>
        <p:spPr>
          <a:xfrm>
            <a:off x="776967" y="2564904"/>
            <a:ext cx="6468200" cy="3493415"/>
          </a:xfrm>
          <a:prstGeom prst="rect">
            <a:avLst/>
          </a:prstGeom>
        </p:spPr>
      </p:pic>
      <p:sp>
        <p:nvSpPr>
          <p:cNvPr id="13"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ABSTRACT</a:t>
            </a:r>
            <a:endParaRPr lang="en-US" sz="2800" dirty="0">
              <a:solidFill>
                <a:srgbClr val="00B0F0"/>
              </a:solidFill>
            </a:endParaRPr>
          </a:p>
        </p:txBody>
      </p:sp>
      <p:sp>
        <p:nvSpPr>
          <p:cNvPr id="11" name="Content Placeholder 2"/>
          <p:cNvSpPr>
            <a:spLocks noGrp="1"/>
          </p:cNvSpPr>
          <p:nvPr>
            <p:ph idx="1"/>
          </p:nvPr>
        </p:nvSpPr>
        <p:spPr>
          <a:xfrm>
            <a:off x="776967" y="1893365"/>
            <a:ext cx="7290055" cy="4385872"/>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INTRODUCTION</a:t>
            </a:r>
            <a:endParaRPr lang="tr-TR" sz="1800" b="1" dirty="0">
              <a:solidFill>
                <a:schemeClr val="tx1">
                  <a:lumMod val="75000"/>
                  <a:lumOff val="25000"/>
                </a:schemeClr>
              </a:solidFill>
            </a:endParaRPr>
          </a:p>
        </p:txBody>
      </p:sp>
      <p:sp>
        <p:nvSpPr>
          <p:cNvPr id="16" name="Slayt Numarası Yer Tutucusu 15"/>
          <p:cNvSpPr>
            <a:spLocks noGrp="1"/>
          </p:cNvSpPr>
          <p:nvPr>
            <p:ph type="sldNum" sz="quarter" idx="12"/>
          </p:nvPr>
        </p:nvSpPr>
        <p:spPr/>
        <p:txBody>
          <a:bodyPr/>
          <a:lstStyle/>
          <a:p>
            <a:pPr>
              <a:defRPr/>
            </a:pPr>
            <a:fld id="{13DE56A6-111B-4235-971F-CE6A0DAE0FEA}" type="slidenum">
              <a:rPr lang="tr-TR" smtClean="0"/>
              <a:pPr>
                <a:defRPr/>
              </a:pPr>
              <a:t>22</a:t>
            </a:fld>
            <a:endParaRPr lang="tr-TR" dirty="0"/>
          </a:p>
        </p:txBody>
      </p:sp>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448" y="1393289"/>
            <a:ext cx="1546628" cy="1000153"/>
          </a:xfrm>
          <a:prstGeom prst="rect">
            <a:avLst/>
          </a:prstGeom>
        </p:spPr>
      </p:pic>
    </p:spTree>
    <p:extLst>
      <p:ext uri="{BB962C8B-B14F-4D97-AF65-F5344CB8AC3E}">
        <p14:creationId xmlns:p14="http://schemas.microsoft.com/office/powerpoint/2010/main" val="2104557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1: PRE-TENDERING</a:t>
            </a:r>
            <a:endParaRPr lang="en-US" sz="2800" dirty="0">
              <a:solidFill>
                <a:srgbClr val="00B0F0"/>
              </a:solidFill>
            </a:endParaRPr>
          </a:p>
        </p:txBody>
      </p:sp>
      <p:sp>
        <p:nvSpPr>
          <p:cNvPr id="3" name="Content Placeholder 2"/>
          <p:cNvSpPr>
            <a:spLocks noGrp="1"/>
          </p:cNvSpPr>
          <p:nvPr>
            <p:ph idx="1"/>
          </p:nvPr>
        </p:nvSpPr>
        <p:spPr>
          <a:xfrm>
            <a:off x="487266" y="1893365"/>
            <a:ext cx="7290055" cy="4385872"/>
          </a:xfrm>
        </p:spPr>
        <p:txBody>
          <a:bodyPr>
            <a:no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INTRODUCTION</a:t>
            </a:r>
            <a:endParaRPr lang="tr-TR" sz="1800" b="1" dirty="0">
              <a:solidFill>
                <a:schemeClr val="tx1">
                  <a:lumMod val="75000"/>
                  <a:lumOff val="25000"/>
                </a:schemeClr>
              </a:solidFill>
            </a:endParaRP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a:t>A major Australian construction contractor company was chosen for the study.</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smtClean="0"/>
              <a:t>A</a:t>
            </a:r>
            <a:r>
              <a:rPr lang="tr-TR" sz="1800" dirty="0" smtClean="0"/>
              <a:t> </a:t>
            </a:r>
            <a:r>
              <a:rPr lang="en-US" sz="1800" dirty="0"/>
              <a:t>less formal,</a:t>
            </a:r>
            <a:r>
              <a:rPr lang="tr-TR" sz="1800" dirty="0"/>
              <a:t> </a:t>
            </a:r>
            <a:r>
              <a:rPr lang="en-US" sz="1800" dirty="0"/>
              <a:t>rather complex and poorly defined </a:t>
            </a:r>
            <a:r>
              <a:rPr lang="en-US" sz="1800" dirty="0" err="1" smtClean="0"/>
              <a:t>organi</a:t>
            </a:r>
            <a:r>
              <a:rPr lang="tr-TR" sz="1800" dirty="0" smtClean="0"/>
              <a:t>z</a:t>
            </a:r>
            <a:r>
              <a:rPr lang="en-US" sz="1800" dirty="0" err="1" smtClean="0"/>
              <a:t>ational</a:t>
            </a:r>
            <a:r>
              <a:rPr lang="en-US" sz="1800" dirty="0" smtClean="0"/>
              <a:t> process</a:t>
            </a:r>
            <a:r>
              <a:rPr lang="tr-TR" sz="1800" dirty="0" smtClean="0"/>
              <a:t>, </a:t>
            </a:r>
            <a:r>
              <a:rPr lang="tr-TR" sz="1800" dirty="0" err="1" smtClean="0"/>
              <a:t>pre-tendering</a:t>
            </a:r>
            <a:r>
              <a:rPr lang="tr-TR" sz="1800" dirty="0" smtClean="0"/>
              <a:t> process,</a:t>
            </a:r>
            <a:r>
              <a:rPr lang="en-US" sz="1800" dirty="0" smtClean="0"/>
              <a:t> </a:t>
            </a:r>
            <a:r>
              <a:rPr lang="en-US" sz="1800" dirty="0"/>
              <a:t>was </a:t>
            </a:r>
            <a:r>
              <a:rPr lang="en-US" sz="1800" dirty="0" smtClean="0"/>
              <a:t>chosen</a:t>
            </a:r>
            <a:r>
              <a:rPr lang="tr-TR" sz="1800" dirty="0" smtClean="0"/>
              <a:t>.</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tr-TR" sz="1800" dirty="0" smtClean="0"/>
              <a:t>Pre-</a:t>
            </a:r>
            <a:r>
              <a:rPr lang="tr-TR" sz="1800" dirty="0" err="1" smtClean="0"/>
              <a:t>tendering</a:t>
            </a:r>
            <a:r>
              <a:rPr lang="tr-TR" sz="1800" dirty="0"/>
              <a:t> </a:t>
            </a:r>
            <a:r>
              <a:rPr lang="tr-TR" sz="1800" dirty="0" smtClean="0"/>
              <a:t>is </a:t>
            </a:r>
            <a:r>
              <a:rPr lang="tr-TR" sz="1800" dirty="0"/>
              <a:t>the process by </a:t>
            </a:r>
            <a:r>
              <a:rPr lang="en-US" sz="1800" dirty="0"/>
              <a:t>which this organisation makes an early decision to continue, or not, further venturing in a</a:t>
            </a:r>
            <a:r>
              <a:rPr lang="tr-TR" sz="1800" dirty="0"/>
              <a:t> </a:t>
            </a:r>
            <a:r>
              <a:rPr lang="tr-TR" sz="1800" dirty="0" err="1"/>
              <a:t>specific</a:t>
            </a:r>
            <a:r>
              <a:rPr lang="tr-TR" sz="1800" dirty="0"/>
              <a:t> </a:t>
            </a:r>
            <a:r>
              <a:rPr lang="tr-TR" sz="1800" dirty="0" err="1"/>
              <a:t>project</a:t>
            </a:r>
            <a:r>
              <a:rPr lang="tr-TR" sz="1800" dirty="0"/>
              <a:t>.</a:t>
            </a:r>
          </a:p>
          <a:p>
            <a:pPr marL="1074738" lvl="1" indent="-354013"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en-US" sz="1800" dirty="0" smtClean="0"/>
              <a:t>It </a:t>
            </a:r>
            <a:r>
              <a:rPr lang="en-US" sz="1800" dirty="0"/>
              <a:t>is a process that is embedded in </a:t>
            </a:r>
            <a:r>
              <a:rPr lang="en-US" sz="1800" dirty="0" smtClean="0"/>
              <a:t>the</a:t>
            </a:r>
            <a:r>
              <a:rPr lang="tr-TR" sz="1800" dirty="0" smtClean="0"/>
              <a:t> </a:t>
            </a:r>
            <a:r>
              <a:rPr lang="en-US" sz="1800" dirty="0" err="1" smtClean="0"/>
              <a:t>organi</a:t>
            </a:r>
            <a:r>
              <a:rPr lang="tr-TR" sz="1800" dirty="0" smtClean="0"/>
              <a:t>z</a:t>
            </a:r>
            <a:r>
              <a:rPr lang="en-US" sz="1800" dirty="0" err="1" smtClean="0"/>
              <a:t>ation</a:t>
            </a:r>
            <a:r>
              <a:rPr lang="en-US" sz="1800" dirty="0" smtClean="0"/>
              <a:t> </a:t>
            </a:r>
            <a:r>
              <a:rPr lang="en-US" sz="1800" dirty="0"/>
              <a:t>routine and knowledge for carrying out this process mostly resides in the </a:t>
            </a:r>
            <a:r>
              <a:rPr lang="en-US" sz="1800" dirty="0" smtClean="0"/>
              <a:t>heads</a:t>
            </a:r>
            <a:r>
              <a:rPr lang="tr-TR" sz="1800" dirty="0" smtClean="0"/>
              <a:t> </a:t>
            </a:r>
            <a:r>
              <a:rPr lang="en-US" sz="1800" dirty="0" smtClean="0"/>
              <a:t>of </a:t>
            </a:r>
            <a:r>
              <a:rPr lang="en-US" sz="1800" dirty="0"/>
              <a:t>the people in a tacit form. </a:t>
            </a:r>
            <a:endParaRPr lang="tr-TR" sz="1800" dirty="0" smtClean="0"/>
          </a:p>
          <a:p>
            <a:pPr marL="1074738" lvl="1" indent="-354013"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en-US" sz="1800" dirty="0" smtClean="0"/>
              <a:t>Therefore</a:t>
            </a:r>
            <a:r>
              <a:rPr lang="en-US" sz="1800" dirty="0"/>
              <a:t>, pre-tendering presents a good example for </a:t>
            </a:r>
            <a:r>
              <a:rPr lang="en-US" sz="1800" dirty="0" smtClean="0"/>
              <a:t>illustrating</a:t>
            </a:r>
            <a:r>
              <a:rPr lang="tr-TR" sz="1800" dirty="0" smtClean="0"/>
              <a:t> </a:t>
            </a:r>
            <a:r>
              <a:rPr lang="en-US" sz="1800" dirty="0" smtClean="0"/>
              <a:t>knowledge </a:t>
            </a:r>
            <a:r>
              <a:rPr lang="en-US" sz="1800" dirty="0"/>
              <a:t>management implications that are basically concerned with the </a:t>
            </a:r>
            <a:r>
              <a:rPr lang="en-US" sz="1800" dirty="0" smtClean="0"/>
              <a:t>capture/elicitation,</a:t>
            </a:r>
            <a:r>
              <a:rPr lang="tr-TR" sz="1800" dirty="0" smtClean="0"/>
              <a:t> </a:t>
            </a:r>
            <a:r>
              <a:rPr lang="en-US" sz="1800" dirty="0" smtClean="0"/>
              <a:t>codify</a:t>
            </a:r>
            <a:r>
              <a:rPr lang="en-US" sz="1800" dirty="0"/>
              <a:t>, transfer and sharing of embedded, tacit knowledge</a:t>
            </a:r>
            <a:r>
              <a:rPr lang="en-US" sz="1800" dirty="0" smtClean="0"/>
              <a:t>.</a:t>
            </a:r>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23</a:t>
            </a:fld>
            <a:endParaRPr lang="tr-TR" dirty="0"/>
          </a:p>
        </p:txBody>
      </p:sp>
      <p:cxnSp>
        <p:nvCxnSpPr>
          <p:cNvPr id="10" name="Straight Connector 9"/>
          <p:cNvCxnSpPr/>
          <p:nvPr/>
        </p:nvCxnSpPr>
        <p:spPr>
          <a:xfrm>
            <a:off x="467544"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61" y="1268760"/>
            <a:ext cx="1546628" cy="1000153"/>
          </a:xfrm>
          <a:prstGeom prst="rect">
            <a:avLst/>
          </a:prstGeom>
        </p:spPr>
      </p:pic>
    </p:spTree>
    <p:extLst>
      <p:ext uri="{BB962C8B-B14F-4D97-AF65-F5344CB8AC3E}">
        <p14:creationId xmlns:p14="http://schemas.microsoft.com/office/powerpoint/2010/main" val="34029809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1: PRE-TENDERING</a:t>
            </a:r>
            <a:endParaRPr lang="en-US" sz="2800" dirty="0">
              <a:solidFill>
                <a:srgbClr val="00B0F0"/>
              </a:solidFill>
            </a:endParaRPr>
          </a:p>
        </p:txBody>
      </p:sp>
      <p:sp>
        <p:nvSpPr>
          <p:cNvPr id="3" name="Content Placeholder 2"/>
          <p:cNvSpPr>
            <a:spLocks noGrp="1"/>
          </p:cNvSpPr>
          <p:nvPr>
            <p:ph idx="1"/>
          </p:nvPr>
        </p:nvSpPr>
        <p:spPr>
          <a:xfrm>
            <a:off x="378400" y="1859083"/>
            <a:ext cx="7290055" cy="4660192"/>
          </a:xfrm>
        </p:spPr>
        <p:txBody>
          <a:bodyPr>
            <a:no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a:solidFill>
                  <a:schemeClr val="tx1">
                    <a:lumMod val="75000"/>
                    <a:lumOff val="25000"/>
                  </a:schemeClr>
                </a:solidFill>
              </a:rPr>
              <a:t>STEP-1: INFORMATION ABOUT PROBLEM SITUATIONS</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tr-TR" sz="1800" dirty="0" smtClean="0"/>
              <a:t>In the </a:t>
            </a:r>
            <a:r>
              <a:rPr lang="en-US" sz="1800" dirty="0" smtClean="0"/>
              <a:t>pre-tendering process</a:t>
            </a:r>
            <a:r>
              <a:rPr lang="tr-TR" sz="1800" dirty="0" smtClean="0"/>
              <a:t>, </a:t>
            </a:r>
            <a:r>
              <a:rPr lang="en-US" sz="1800" dirty="0" smtClean="0"/>
              <a:t>if</a:t>
            </a:r>
            <a:r>
              <a:rPr lang="tr-TR" sz="1800" dirty="0" smtClean="0"/>
              <a:t> </a:t>
            </a:r>
            <a:r>
              <a:rPr lang="en-US" sz="1800" dirty="0"/>
              <a:t>an individual team member were to leave the organisation, the loss of tacit knowledge could</a:t>
            </a:r>
            <a:r>
              <a:rPr lang="tr-TR" sz="1800" dirty="0"/>
              <a:t> </a:t>
            </a:r>
            <a:r>
              <a:rPr lang="en-US" sz="1800" dirty="0"/>
              <a:t>seriously impact the efficiency of the process.</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a:t>In such circumstances it becomes necessary to</a:t>
            </a:r>
            <a:r>
              <a:rPr lang="tr-TR" sz="1800" dirty="0"/>
              <a:t> </a:t>
            </a:r>
            <a:r>
              <a:rPr lang="en-US" sz="1800" dirty="0"/>
              <a:t>make the knowledge involved in the process explicit. </a:t>
            </a:r>
            <a:endParaRPr lang="tr-TR" sz="1800" dirty="0" smtClean="0"/>
          </a:p>
          <a:p>
            <a:pPr marL="1074738" lvl="1" indent="-355600"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en-US" sz="1800" dirty="0" smtClean="0"/>
              <a:t>Difficulty </a:t>
            </a:r>
            <a:r>
              <a:rPr lang="en-US" sz="1800" dirty="0"/>
              <a:t>can arise when attempting to</a:t>
            </a:r>
            <a:r>
              <a:rPr lang="tr-TR" sz="1800" dirty="0"/>
              <a:t> </a:t>
            </a:r>
            <a:r>
              <a:rPr lang="en-US" sz="1800" dirty="0"/>
              <a:t>capture related knowledge through a simple flow chart or other illustrating techniques. </a:t>
            </a:r>
            <a:endParaRPr lang="tr-TR" sz="1800" dirty="0" smtClean="0"/>
          </a:p>
          <a:p>
            <a:pPr marL="1074738" lvl="1" indent="-355600"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en-US" sz="1800" dirty="0" smtClean="0"/>
              <a:t>A</a:t>
            </a:r>
            <a:r>
              <a:rPr lang="tr-TR" sz="1800" dirty="0" smtClean="0"/>
              <a:t> </a:t>
            </a:r>
            <a:r>
              <a:rPr lang="en-US" sz="1800" dirty="0"/>
              <a:t>flow chart cannot capture the context and does not provide insight into a system that contains</a:t>
            </a:r>
            <a:r>
              <a:rPr lang="tr-TR" sz="1800" dirty="0"/>
              <a:t> </a:t>
            </a:r>
            <a:r>
              <a:rPr lang="en-US" sz="1800" dirty="0"/>
              <a:t>interdependent human and technological components. </a:t>
            </a:r>
            <a:endParaRPr lang="tr-TR" sz="1800" dirty="0" smtClean="0"/>
          </a:p>
          <a:p>
            <a:pPr marL="1074738" lvl="1" indent="-355600"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en-US" sz="1800" dirty="0"/>
              <a:t>Soft System Methodology serves as an</a:t>
            </a:r>
            <a:r>
              <a:rPr lang="tr-TR" sz="1800" dirty="0"/>
              <a:t> </a:t>
            </a:r>
            <a:r>
              <a:rPr lang="en-US" sz="1800" dirty="0"/>
              <a:t>important tool for knowledge elicitation in such circumstances as it aims at understanding the</a:t>
            </a:r>
            <a:r>
              <a:rPr lang="tr-TR" sz="1800" dirty="0"/>
              <a:t> </a:t>
            </a:r>
            <a:r>
              <a:rPr lang="en-US" sz="1800" dirty="0"/>
              <a:t>context in which the whole system functions</a:t>
            </a:r>
            <a:r>
              <a:rPr lang="tr-TR" sz="1800" dirty="0" smtClean="0"/>
              <a:t>.</a:t>
            </a:r>
            <a:endParaRPr lang="tr-TR" sz="1800" dirty="0"/>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24</a:t>
            </a:fld>
            <a:endParaRPr lang="tr-TR" dirty="0"/>
          </a:p>
        </p:txBody>
      </p:sp>
      <p:cxnSp>
        <p:nvCxnSpPr>
          <p:cNvPr id="10" name="Straight Connector 9"/>
          <p:cNvCxnSpPr/>
          <p:nvPr/>
        </p:nvCxnSpPr>
        <p:spPr>
          <a:xfrm>
            <a:off x="378400"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Resi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448" y="1268760"/>
            <a:ext cx="1546628" cy="1000153"/>
          </a:xfrm>
          <a:prstGeom prst="rect">
            <a:avLst/>
          </a:prstGeom>
        </p:spPr>
      </p:pic>
    </p:spTree>
    <p:extLst>
      <p:ext uri="{BB962C8B-B14F-4D97-AF65-F5344CB8AC3E}">
        <p14:creationId xmlns:p14="http://schemas.microsoft.com/office/powerpoint/2010/main" val="40928008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1: PRE-TENDERING</a:t>
            </a:r>
            <a:endParaRPr lang="en-US" sz="2800" dirty="0">
              <a:solidFill>
                <a:srgbClr val="00B0F0"/>
              </a:solidFill>
            </a:endParaRPr>
          </a:p>
        </p:txBody>
      </p:sp>
      <p:sp>
        <p:nvSpPr>
          <p:cNvPr id="3" name="Content Placeholder 2"/>
          <p:cNvSpPr>
            <a:spLocks noGrp="1"/>
          </p:cNvSpPr>
          <p:nvPr>
            <p:ph idx="1"/>
          </p:nvPr>
        </p:nvSpPr>
        <p:spPr>
          <a:xfrm>
            <a:off x="539552" y="1988840"/>
            <a:ext cx="7290055" cy="4385872"/>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a:solidFill>
                  <a:schemeClr val="tx1">
                    <a:lumMod val="75000"/>
                    <a:lumOff val="25000"/>
                  </a:schemeClr>
                </a:solidFill>
              </a:rPr>
              <a:t>STEP-2: RICH PICTURE</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smtClean="0"/>
              <a:t>Interviews </a:t>
            </a:r>
            <a:r>
              <a:rPr lang="en-US" sz="1800" dirty="0"/>
              <a:t>with selected project team</a:t>
            </a:r>
            <a:r>
              <a:rPr lang="tr-TR" sz="1800" dirty="0"/>
              <a:t> </a:t>
            </a:r>
            <a:r>
              <a:rPr lang="en-US" sz="1800" dirty="0"/>
              <a:t>members were conducted to develop a rich picture</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a:t>Developing the rich picture is an iterative process, two</a:t>
            </a:r>
            <a:r>
              <a:rPr lang="tr-TR" sz="1800" dirty="0"/>
              <a:t> </a:t>
            </a:r>
            <a:r>
              <a:rPr lang="tr-TR" sz="1800" dirty="0" err="1"/>
              <a:t>iterations</a:t>
            </a:r>
            <a:r>
              <a:rPr lang="tr-TR" sz="1800" dirty="0"/>
              <a:t> </a:t>
            </a:r>
            <a:r>
              <a:rPr lang="tr-TR" sz="1800" dirty="0" err="1"/>
              <a:t>were</a:t>
            </a:r>
            <a:r>
              <a:rPr lang="tr-TR" sz="1800" dirty="0"/>
              <a:t> </a:t>
            </a:r>
            <a:r>
              <a:rPr lang="en-US" sz="1800" dirty="0"/>
              <a:t>carried out</a:t>
            </a:r>
            <a:r>
              <a:rPr lang="tr-TR" sz="1800" dirty="0"/>
              <a:t> .</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a:t>In first iteration, interviews were asked informal, </a:t>
            </a:r>
            <a:r>
              <a:rPr lang="tr-TR" sz="1800" dirty="0"/>
              <a:t> </a:t>
            </a:r>
            <a:r>
              <a:rPr lang="en-US" sz="1800" dirty="0"/>
              <a:t>unstructured questions about their</a:t>
            </a:r>
            <a:r>
              <a:rPr lang="tr-TR" sz="1800" dirty="0"/>
              <a:t> </a:t>
            </a:r>
            <a:r>
              <a:rPr lang="en-US" sz="1800" dirty="0"/>
              <a:t>involvement in the pre-tendering process based upon their experience and expectations</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a:t>After the interviews, notes taken during the interview were utilized to develop a rich picture.</a:t>
            </a:r>
            <a:endParaRPr lang="tr-TR" sz="1800" dirty="0"/>
          </a:p>
          <a:p>
            <a:pPr marL="363538" lvl="1" indent="-355600" algn="just" fontAlgn="base">
              <a:lnSpc>
                <a:spcPct val="100000"/>
              </a:lnSpc>
              <a:spcBef>
                <a:spcPts val="300"/>
              </a:spcBef>
              <a:spcAft>
                <a:spcPts val="300"/>
              </a:spcAft>
              <a:buClr>
                <a:srgbClr val="00B0F0"/>
              </a:buClr>
              <a:buSzPct val="100000"/>
              <a:buFont typeface="Wingdings" charset="2"/>
              <a:buChar char="§"/>
              <a:defRPr/>
            </a:pPr>
            <a:endParaRPr lang="en-US" sz="1800" dirty="0"/>
          </a:p>
          <a:p>
            <a:pPr>
              <a:lnSpc>
                <a:spcPct val="100000"/>
              </a:lnSpc>
              <a:spcBef>
                <a:spcPts val="300"/>
              </a:spcBef>
              <a:spcAft>
                <a:spcPts val="300"/>
              </a:spcAft>
            </a:pPr>
            <a:endParaRPr lang="en-US" sz="1800" dirty="0" smtClean="0"/>
          </a:p>
        </p:txBody>
      </p:sp>
      <p:sp>
        <p:nvSpPr>
          <p:cNvPr id="5" name="Slayt Numarası Yer Tutucusu 4"/>
          <p:cNvSpPr>
            <a:spLocks noGrp="1"/>
          </p:cNvSpPr>
          <p:nvPr>
            <p:ph type="sldNum" sz="quarter" idx="12"/>
          </p:nvPr>
        </p:nvSpPr>
        <p:spPr/>
        <p:txBody>
          <a:bodyPr/>
          <a:lstStyle/>
          <a:p>
            <a:pPr>
              <a:defRPr/>
            </a:pPr>
            <a:fld id="{13DE56A6-111B-4235-971F-CE6A0DAE0FEA}" type="slidenum">
              <a:rPr lang="tr-TR" smtClean="0"/>
              <a:pPr>
                <a:defRPr/>
              </a:pPr>
              <a:t>25</a:t>
            </a:fld>
            <a:endParaRPr lang="tr-TR" dirty="0"/>
          </a:p>
        </p:txBody>
      </p:sp>
      <p:cxnSp>
        <p:nvCxnSpPr>
          <p:cNvPr id="10" name="Straight Connector 9"/>
          <p:cNvCxnSpPr/>
          <p:nvPr/>
        </p:nvCxnSpPr>
        <p:spPr>
          <a:xfrm>
            <a:off x="467544"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Resi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1268760"/>
            <a:ext cx="1546628" cy="1000153"/>
          </a:xfrm>
          <a:prstGeom prst="rect">
            <a:avLst/>
          </a:prstGeom>
        </p:spPr>
      </p:pic>
    </p:spTree>
    <p:extLst>
      <p:ext uri="{BB962C8B-B14F-4D97-AF65-F5344CB8AC3E}">
        <p14:creationId xmlns:p14="http://schemas.microsoft.com/office/powerpoint/2010/main" val="2855621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1: PRE-TENDERING</a:t>
            </a:r>
            <a:endParaRPr lang="en-US" sz="2800" dirty="0">
              <a:solidFill>
                <a:srgbClr val="00B0F0"/>
              </a:solidFill>
            </a:endParaRPr>
          </a:p>
        </p:txBody>
      </p:sp>
      <p:sp>
        <p:nvSpPr>
          <p:cNvPr id="3" name="Content Placeholder 2"/>
          <p:cNvSpPr>
            <a:spLocks noGrp="1"/>
          </p:cNvSpPr>
          <p:nvPr>
            <p:ph idx="1"/>
          </p:nvPr>
        </p:nvSpPr>
        <p:spPr>
          <a:xfrm>
            <a:off x="395536" y="1893365"/>
            <a:ext cx="3016831" cy="4385872"/>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STEP-2</a:t>
            </a:r>
            <a:r>
              <a:rPr lang="tr-TR" sz="1800" b="1" dirty="0">
                <a:solidFill>
                  <a:schemeClr val="tx1">
                    <a:lumMod val="75000"/>
                    <a:lumOff val="25000"/>
                  </a:schemeClr>
                </a:solidFill>
              </a:rPr>
              <a:t>: </a:t>
            </a:r>
            <a:r>
              <a:rPr lang="tr-TR" sz="1800" b="1" dirty="0" smtClean="0">
                <a:solidFill>
                  <a:schemeClr val="tx1">
                    <a:lumMod val="75000"/>
                    <a:lumOff val="25000"/>
                  </a:schemeClr>
                </a:solidFill>
              </a:rPr>
              <a:t>RICH PICTURE</a:t>
            </a:r>
            <a:endParaRPr lang="tr-TR" sz="1800" b="1" dirty="0">
              <a:solidFill>
                <a:schemeClr val="tx1">
                  <a:lumMod val="75000"/>
                  <a:lumOff val="25000"/>
                </a:schemeClr>
              </a:solidFill>
            </a:endParaRP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smtClean="0"/>
              <a:t>The</a:t>
            </a:r>
            <a:r>
              <a:rPr lang="tr-TR" sz="1800" dirty="0" smtClean="0"/>
              <a:t> </a:t>
            </a:r>
            <a:r>
              <a:rPr lang="en-US" sz="1800" dirty="0" smtClean="0"/>
              <a:t>rich </a:t>
            </a:r>
            <a:r>
              <a:rPr lang="en-US" sz="1800" dirty="0"/>
              <a:t>picture portrayed all the key players involved in the process and presented a</a:t>
            </a:r>
            <a:r>
              <a:rPr lang="tr-TR" sz="1800" dirty="0"/>
              <a:t> </a:t>
            </a:r>
            <a:r>
              <a:rPr lang="en-US" sz="1800" dirty="0"/>
              <a:t>structured view by putting into context the factors affecting the process</a:t>
            </a:r>
            <a:r>
              <a:rPr lang="tr-TR" sz="1800" dirty="0"/>
              <a:t>.</a:t>
            </a:r>
          </a:p>
          <a:p>
            <a:pPr marL="363538" lvl="1" indent="-355600" algn="just" fontAlgn="base">
              <a:lnSpc>
                <a:spcPct val="100000"/>
              </a:lnSpc>
              <a:spcBef>
                <a:spcPts val="300"/>
              </a:spcBef>
              <a:spcAft>
                <a:spcPts val="300"/>
              </a:spcAft>
              <a:buClr>
                <a:srgbClr val="00B0F0"/>
              </a:buClr>
              <a:buSzPct val="100000"/>
              <a:buFont typeface="Wingdings" charset="2"/>
              <a:buChar char="§"/>
              <a:defRPr/>
            </a:pPr>
            <a:endParaRPr lang="en-US" sz="1800" dirty="0"/>
          </a:p>
          <a:p>
            <a:pPr>
              <a:lnSpc>
                <a:spcPct val="100000"/>
              </a:lnSpc>
              <a:spcBef>
                <a:spcPts val="300"/>
              </a:spcBef>
              <a:spcAft>
                <a:spcPts val="300"/>
              </a:spcAft>
            </a:pPr>
            <a:endParaRPr lang="en-US" sz="1800" dirty="0" smtClean="0"/>
          </a:p>
        </p:txBody>
      </p:sp>
      <p:sp>
        <p:nvSpPr>
          <p:cNvPr id="4" name="Slayt Numarası Yer Tutucusu 3"/>
          <p:cNvSpPr>
            <a:spLocks noGrp="1"/>
          </p:cNvSpPr>
          <p:nvPr>
            <p:ph type="sldNum" sz="quarter" idx="12"/>
          </p:nvPr>
        </p:nvSpPr>
        <p:spPr/>
        <p:txBody>
          <a:bodyPr/>
          <a:lstStyle/>
          <a:p>
            <a:pPr>
              <a:defRPr/>
            </a:pPr>
            <a:fld id="{13DE56A6-111B-4235-971F-CE6A0DAE0FEA}" type="slidenum">
              <a:rPr lang="tr-TR" smtClean="0"/>
              <a:pPr>
                <a:defRPr/>
              </a:pPr>
              <a:t>26</a:t>
            </a:fld>
            <a:endParaRPr lang="tr-TR" dirty="0"/>
          </a:p>
        </p:txBody>
      </p:sp>
      <p:cxnSp>
        <p:nvCxnSpPr>
          <p:cNvPr id="10" name="Straight Connector 9"/>
          <p:cNvCxnSpPr/>
          <p:nvPr/>
        </p:nvCxnSpPr>
        <p:spPr>
          <a:xfrm>
            <a:off x="523611"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985" y="1988840"/>
            <a:ext cx="3592295" cy="4310753"/>
          </a:xfrm>
          <a:prstGeom prst="rect">
            <a:avLst/>
          </a:prstGeom>
        </p:spPr>
      </p:pic>
      <p:pic>
        <p:nvPicPr>
          <p:cNvPr id="12" name="Resi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448" y="1196752"/>
            <a:ext cx="1546628" cy="1000153"/>
          </a:xfrm>
          <a:prstGeom prst="rect">
            <a:avLst/>
          </a:prstGeom>
        </p:spPr>
      </p:pic>
    </p:spTree>
    <p:extLst>
      <p:ext uri="{BB962C8B-B14F-4D97-AF65-F5344CB8AC3E}">
        <p14:creationId xmlns:p14="http://schemas.microsoft.com/office/powerpoint/2010/main" val="4407531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92574"/>
            <a:ext cx="5543709" cy="6652450"/>
          </a:xfrm>
          <a:prstGeom prst="rect">
            <a:avLst/>
          </a:prstGeom>
        </p:spPr>
      </p:pic>
      <p:sp>
        <p:nvSpPr>
          <p:cNvPr id="4" name="Slayt Numarası Yer Tutucusu 3"/>
          <p:cNvSpPr>
            <a:spLocks noGrp="1"/>
          </p:cNvSpPr>
          <p:nvPr>
            <p:ph type="sldNum" sz="quarter" idx="12"/>
          </p:nvPr>
        </p:nvSpPr>
        <p:spPr/>
        <p:txBody>
          <a:bodyPr/>
          <a:lstStyle/>
          <a:p>
            <a:pPr>
              <a:defRPr/>
            </a:pPr>
            <a:fld id="{13DE56A6-111B-4235-971F-CE6A0DAE0FEA}" type="slidenum">
              <a:rPr lang="tr-TR" smtClean="0"/>
              <a:pPr>
                <a:defRPr/>
              </a:pPr>
              <a:t>27</a:t>
            </a:fld>
            <a:endParaRPr lang="tr-TR" dirty="0"/>
          </a:p>
        </p:txBody>
      </p:sp>
    </p:spTree>
    <p:extLst>
      <p:ext uri="{BB962C8B-B14F-4D97-AF65-F5344CB8AC3E}">
        <p14:creationId xmlns:p14="http://schemas.microsoft.com/office/powerpoint/2010/main" val="2846187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1: PRE-TENDERING</a:t>
            </a:r>
            <a:endParaRPr lang="en-US" sz="2800" dirty="0">
              <a:solidFill>
                <a:srgbClr val="00B0F0"/>
              </a:solidFill>
            </a:endParaRPr>
          </a:p>
        </p:txBody>
      </p:sp>
      <p:sp>
        <p:nvSpPr>
          <p:cNvPr id="3" name="Content Placeholder 2"/>
          <p:cNvSpPr>
            <a:spLocks noGrp="1"/>
          </p:cNvSpPr>
          <p:nvPr>
            <p:ph idx="1"/>
          </p:nvPr>
        </p:nvSpPr>
        <p:spPr>
          <a:xfrm>
            <a:off x="539552" y="1916832"/>
            <a:ext cx="7290054" cy="4385872"/>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STEP-3</a:t>
            </a:r>
            <a:r>
              <a:rPr lang="tr-TR" sz="1800" b="1" dirty="0">
                <a:solidFill>
                  <a:schemeClr val="tx1">
                    <a:lumMod val="75000"/>
                    <a:lumOff val="25000"/>
                  </a:schemeClr>
                </a:solidFill>
              </a:rPr>
              <a:t>: ROOT DEFINITION</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a:t>A system owned by the pre-contracts team,</a:t>
            </a:r>
            <a:r>
              <a:rPr lang="tr-TR" sz="1800" dirty="0"/>
              <a:t> </a:t>
            </a:r>
            <a:r>
              <a:rPr lang="en-US" sz="1800" dirty="0"/>
              <a:t>who together with the Chief Estimator and</a:t>
            </a:r>
            <a:r>
              <a:rPr lang="tr-TR" sz="1800" dirty="0"/>
              <a:t> </a:t>
            </a:r>
            <a:r>
              <a:rPr lang="en-US" sz="1800" dirty="0"/>
              <a:t>the Design Managers, takes prospective</a:t>
            </a:r>
            <a:r>
              <a:rPr lang="tr-TR" sz="1800" dirty="0"/>
              <a:t> </a:t>
            </a:r>
            <a:r>
              <a:rPr lang="en-US" sz="1800" dirty="0"/>
              <a:t>projects from the Business Manager, together</a:t>
            </a:r>
            <a:r>
              <a:rPr lang="tr-TR" sz="1800" dirty="0"/>
              <a:t> </a:t>
            </a:r>
            <a:r>
              <a:rPr lang="en-US" sz="1800" dirty="0"/>
              <a:t>with knowledge, processes and technology,</a:t>
            </a:r>
            <a:r>
              <a:rPr lang="tr-TR" sz="1800" dirty="0"/>
              <a:t> </a:t>
            </a:r>
            <a:r>
              <a:rPr lang="en-US" sz="1800" dirty="0"/>
              <a:t>and prepares preliminary understanding of</a:t>
            </a:r>
            <a:r>
              <a:rPr lang="tr-TR" sz="1800" dirty="0"/>
              <a:t> </a:t>
            </a:r>
            <a:r>
              <a:rPr lang="en-US" sz="1800" dirty="0"/>
              <a:t>the project and cost </a:t>
            </a:r>
            <a:r>
              <a:rPr lang="en-US" sz="1800" dirty="0" smtClean="0"/>
              <a:t>estimates.</a:t>
            </a:r>
            <a:r>
              <a:rPr lang="tr-TR" sz="1800" dirty="0"/>
              <a:t> </a:t>
            </a:r>
            <a:endParaRPr lang="tr-TR" sz="1800" dirty="0" smtClean="0"/>
          </a:p>
          <a:p>
            <a:pPr marL="720725" lvl="1" indent="0" algn="just" fontAlgn="base">
              <a:lnSpc>
                <a:spcPct val="100000"/>
              </a:lnSpc>
              <a:spcBef>
                <a:spcPts val="300"/>
              </a:spcBef>
              <a:spcAft>
                <a:spcPts val="300"/>
              </a:spcAft>
              <a:buSzPct val="100000"/>
              <a:buNone/>
              <a:tabLst>
                <a:tab pos="720725" algn="l"/>
              </a:tabLst>
              <a:defRPr/>
            </a:pPr>
            <a:endParaRPr lang="tr-TR" sz="1800" dirty="0"/>
          </a:p>
          <a:p>
            <a:pPr marL="720725" lvl="1" indent="0" algn="just" fontAlgn="base">
              <a:lnSpc>
                <a:spcPct val="100000"/>
              </a:lnSpc>
              <a:spcBef>
                <a:spcPts val="300"/>
              </a:spcBef>
              <a:spcAft>
                <a:spcPts val="300"/>
              </a:spcAft>
              <a:buSzPct val="100000"/>
              <a:buNone/>
              <a:tabLst>
                <a:tab pos="720725" algn="l"/>
              </a:tabLst>
              <a:defRPr/>
            </a:pPr>
            <a:r>
              <a:rPr lang="en-US" sz="1800" dirty="0" smtClean="0"/>
              <a:t>This </a:t>
            </a:r>
            <a:r>
              <a:rPr lang="en-US" sz="1800" dirty="0"/>
              <a:t>is used to assist the Regional Manager</a:t>
            </a:r>
            <a:r>
              <a:rPr lang="tr-TR" sz="1800" dirty="0"/>
              <a:t> </a:t>
            </a:r>
            <a:r>
              <a:rPr lang="en-US" sz="1800" dirty="0"/>
              <a:t>in assessing the feasibility of making a tender</a:t>
            </a:r>
            <a:r>
              <a:rPr lang="tr-TR" sz="1800" dirty="0"/>
              <a:t> </a:t>
            </a:r>
            <a:r>
              <a:rPr lang="en-US" sz="1800" dirty="0"/>
              <a:t>bid. This must be undertaken within short</a:t>
            </a:r>
            <a:r>
              <a:rPr lang="tr-TR" sz="1800" dirty="0"/>
              <a:t> </a:t>
            </a:r>
            <a:r>
              <a:rPr lang="en-US" sz="1800" dirty="0"/>
              <a:t>timeframes and with expert assistance from</a:t>
            </a:r>
            <a:r>
              <a:rPr lang="tr-TR" sz="1800" dirty="0"/>
              <a:t> </a:t>
            </a:r>
            <a:r>
              <a:rPr lang="en-US" sz="1800" dirty="0"/>
              <a:t>consultants. This is taking place in a very</a:t>
            </a:r>
            <a:r>
              <a:rPr lang="tr-TR" sz="1800" dirty="0"/>
              <a:t> </a:t>
            </a:r>
            <a:r>
              <a:rPr lang="en-US" sz="1800" dirty="0"/>
              <a:t>competitive environment where the “fit” to</a:t>
            </a:r>
            <a:r>
              <a:rPr lang="tr-TR" sz="1800" dirty="0"/>
              <a:t> </a:t>
            </a:r>
            <a:r>
              <a:rPr lang="en-US" sz="1800" dirty="0"/>
              <a:t>our business objectives and corporate goals,</a:t>
            </a:r>
            <a:r>
              <a:rPr lang="tr-TR" sz="1800" dirty="0"/>
              <a:t> </a:t>
            </a:r>
            <a:r>
              <a:rPr lang="en-US" sz="1800" dirty="0"/>
              <a:t>cost and the timeline are all important.</a:t>
            </a:r>
            <a:endParaRPr lang="tr-TR" sz="1800" dirty="0"/>
          </a:p>
        </p:txBody>
      </p:sp>
      <p:sp>
        <p:nvSpPr>
          <p:cNvPr id="4" name="Slayt Numarası Yer Tutucusu 3"/>
          <p:cNvSpPr>
            <a:spLocks noGrp="1"/>
          </p:cNvSpPr>
          <p:nvPr>
            <p:ph type="sldNum" sz="quarter" idx="12"/>
          </p:nvPr>
        </p:nvSpPr>
        <p:spPr/>
        <p:txBody>
          <a:bodyPr/>
          <a:lstStyle/>
          <a:p>
            <a:pPr>
              <a:defRPr/>
            </a:pPr>
            <a:fld id="{13DE56A6-111B-4235-971F-CE6A0DAE0FEA}" type="slidenum">
              <a:rPr lang="tr-TR" smtClean="0"/>
              <a:pPr>
                <a:defRPr/>
              </a:pPr>
              <a:t>28</a:t>
            </a:fld>
            <a:endParaRPr lang="tr-TR" dirty="0"/>
          </a:p>
        </p:txBody>
      </p:sp>
      <p:cxnSp>
        <p:nvCxnSpPr>
          <p:cNvPr id="10" name="Straight Connector 9"/>
          <p:cNvCxnSpPr/>
          <p:nvPr/>
        </p:nvCxnSpPr>
        <p:spPr>
          <a:xfrm>
            <a:off x="539552"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Resi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34" y="1196752"/>
            <a:ext cx="1546628" cy="1000153"/>
          </a:xfrm>
          <a:prstGeom prst="rect">
            <a:avLst/>
          </a:prstGeom>
        </p:spPr>
      </p:pic>
    </p:spTree>
    <p:extLst>
      <p:ext uri="{BB962C8B-B14F-4D97-AF65-F5344CB8AC3E}">
        <p14:creationId xmlns:p14="http://schemas.microsoft.com/office/powerpoint/2010/main" val="14568206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1: PRE-TENDERING</a:t>
            </a:r>
            <a:endParaRPr lang="en-US" sz="2800" dirty="0">
              <a:solidFill>
                <a:srgbClr val="00B0F0"/>
              </a:solidFill>
            </a:endParaRPr>
          </a:p>
        </p:txBody>
      </p:sp>
      <p:sp>
        <p:nvSpPr>
          <p:cNvPr id="3" name="Content Placeholder 2"/>
          <p:cNvSpPr>
            <a:spLocks noGrp="1"/>
          </p:cNvSpPr>
          <p:nvPr>
            <p:ph idx="1"/>
          </p:nvPr>
        </p:nvSpPr>
        <p:spPr>
          <a:xfrm>
            <a:off x="485297" y="1893365"/>
            <a:ext cx="7290054" cy="4385872"/>
          </a:xfrm>
        </p:spPr>
        <p:txBody>
          <a:bodyPr>
            <a:no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STEP-4</a:t>
            </a:r>
            <a:r>
              <a:rPr lang="tr-TR" sz="1800" b="1" dirty="0">
                <a:solidFill>
                  <a:schemeClr val="tx1">
                    <a:lumMod val="75000"/>
                    <a:lumOff val="25000"/>
                  </a:schemeClr>
                </a:solidFill>
              </a:rPr>
              <a:t>: CATWOE</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smtClean="0"/>
              <a:t>Customer</a:t>
            </a:r>
            <a:r>
              <a:rPr lang="en-US" sz="1800" b="1" dirty="0"/>
              <a:t>:</a:t>
            </a:r>
            <a:r>
              <a:rPr lang="en-US" sz="1800" dirty="0"/>
              <a:t> Regional Manager (RM)</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Actors: </a:t>
            </a:r>
            <a:r>
              <a:rPr lang="en-US" sz="1800" dirty="0"/>
              <a:t>Engineering Manager, Chief Estimator, Design Manager, Pre-Contracts team, Business  Manager.</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Transformation: </a:t>
            </a:r>
            <a:r>
              <a:rPr lang="en-US" sz="1800" dirty="0"/>
              <a:t>Knowledge, processes and technology together with details of prospective projects, are used to prepare an understanding of the project and a cost estimate for assessing the feasibility of a tender bid.</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Weltanschauung: </a:t>
            </a:r>
            <a:r>
              <a:rPr lang="en-US" sz="1800" dirty="0"/>
              <a:t>To assess the feasibility of making a tender bid, we (RM) need a good understanding of the project – does it fit our corporate objectives - and cost and timeline details.</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Owner: </a:t>
            </a:r>
            <a:r>
              <a:rPr lang="en-US" sz="1800" dirty="0"/>
              <a:t>Pre-Contracts Team </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Environment: </a:t>
            </a:r>
            <a:r>
              <a:rPr lang="en-US" sz="1800" dirty="0"/>
              <a:t>Competitive, quality, cost and time critical, community and corporate goals</a:t>
            </a:r>
            <a:r>
              <a:rPr lang="en-US" sz="1800" dirty="0" smtClean="0"/>
              <a:t>.</a:t>
            </a:r>
            <a:endParaRPr lang="tr-TR" sz="1800" dirty="0"/>
          </a:p>
        </p:txBody>
      </p:sp>
      <p:sp>
        <p:nvSpPr>
          <p:cNvPr id="4" name="Slayt Numarası Yer Tutucusu 3"/>
          <p:cNvSpPr>
            <a:spLocks noGrp="1"/>
          </p:cNvSpPr>
          <p:nvPr>
            <p:ph type="sldNum" sz="quarter" idx="12"/>
          </p:nvPr>
        </p:nvSpPr>
        <p:spPr/>
        <p:txBody>
          <a:bodyPr/>
          <a:lstStyle/>
          <a:p>
            <a:pPr>
              <a:defRPr/>
            </a:pPr>
            <a:fld id="{13DE56A6-111B-4235-971F-CE6A0DAE0FEA}" type="slidenum">
              <a:rPr lang="tr-TR" smtClean="0"/>
              <a:pPr>
                <a:defRPr/>
              </a:pPr>
              <a:t>29</a:t>
            </a:fld>
            <a:endParaRPr lang="tr-TR" dirty="0"/>
          </a:p>
        </p:txBody>
      </p:sp>
      <p:cxnSp>
        <p:nvCxnSpPr>
          <p:cNvPr id="10" name="Straight Connector 9"/>
          <p:cNvCxnSpPr/>
          <p:nvPr/>
        </p:nvCxnSpPr>
        <p:spPr>
          <a:xfrm>
            <a:off x="467544"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Resi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448" y="1268760"/>
            <a:ext cx="1546628" cy="1000153"/>
          </a:xfrm>
          <a:prstGeom prst="rect">
            <a:avLst/>
          </a:prstGeom>
        </p:spPr>
      </p:pic>
    </p:spTree>
    <p:extLst>
      <p:ext uri="{BB962C8B-B14F-4D97-AF65-F5344CB8AC3E}">
        <p14:creationId xmlns:p14="http://schemas.microsoft.com/office/powerpoint/2010/main" val="290445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717376" y="210312"/>
            <a:ext cx="7239000" cy="1143000"/>
          </a:xfrm>
        </p:spPr>
        <p:txBody>
          <a:bodyPr>
            <a:normAutofit/>
            <a:scene3d>
              <a:camera prst="orthographicFront"/>
              <a:lightRig rig="soft" dir="t">
                <a:rot lat="0" lon="0" rev="15600000"/>
              </a:lightRig>
            </a:scene3d>
            <a:sp3d extrusionH="57150" prstMaterial="softEdge">
              <a:bevelT w="25400" h="38100"/>
            </a:sp3d>
          </a:bodyPr>
          <a:lstStyle/>
          <a:p>
            <a:r>
              <a:rPr lang="en-US" sz="2500" cap="none" dirty="0">
                <a:ln w="0"/>
                <a:solidFill>
                  <a:schemeClr val="tx1">
                    <a:lumMod val="95000"/>
                    <a:lumOff val="5000"/>
                  </a:schemeClr>
                </a:solidFill>
                <a:effectLst>
                  <a:outerShdw blurRad="38100" dist="25400" dir="5400000" algn="ctr" rotWithShape="0">
                    <a:srgbClr val="6E747A">
                      <a:alpha val="43000"/>
                    </a:srgbClr>
                  </a:outerShdw>
                </a:effectLst>
              </a:rPr>
              <a:t>SWITCHING AND COMBINING METHODOLOGIES </a:t>
            </a:r>
            <a:r>
              <a:rPr lang="en-US" sz="2500" cap="none" dirty="0">
                <a:ln w="0"/>
                <a:solidFill>
                  <a:schemeClr val="accent1"/>
                </a:solidFill>
                <a:effectLst>
                  <a:outerShdw blurRad="38100" dist="25400" dir="5400000" algn="ctr" rotWithShape="0">
                    <a:srgbClr val="6E747A">
                      <a:alpha val="43000"/>
                    </a:srgbClr>
                  </a:outerShdw>
                </a:effectLst>
              </a:rPr>
              <a:t/>
            </a:r>
            <a:br>
              <a:rPr lang="en-US" sz="2500" cap="none" dirty="0">
                <a:ln w="0"/>
                <a:solidFill>
                  <a:schemeClr val="accent1"/>
                </a:solidFill>
                <a:effectLst>
                  <a:outerShdw blurRad="38100" dist="25400" dir="5400000" algn="ctr" rotWithShape="0">
                    <a:srgbClr val="6E747A">
                      <a:alpha val="43000"/>
                    </a:srgbClr>
                  </a:outerShdw>
                </a:effectLst>
              </a:rPr>
            </a:br>
            <a:r>
              <a:rPr lang="en-US" sz="2500" cap="none" dirty="0">
                <a:ln w="0"/>
                <a:solidFill>
                  <a:schemeClr val="accent1"/>
                </a:solidFill>
                <a:effectLst>
                  <a:outerShdw blurRad="38100" dist="25400" dir="5400000" algn="ctr" rotWithShape="0">
                    <a:srgbClr val="6E747A">
                      <a:alpha val="43000"/>
                    </a:srgbClr>
                  </a:outerShdw>
                </a:effectLst>
              </a:rPr>
              <a:t>LEARNING OBJECTIVES</a:t>
            </a:r>
          </a:p>
        </p:txBody>
      </p:sp>
      <p:sp>
        <p:nvSpPr>
          <p:cNvPr id="3" name="Content Placeholder 2"/>
          <p:cNvSpPr>
            <a:spLocks noGrp="1"/>
          </p:cNvSpPr>
          <p:nvPr>
            <p:ph idx="1"/>
          </p:nvPr>
        </p:nvSpPr>
        <p:spPr>
          <a:xfrm>
            <a:off x="539552" y="1700808"/>
            <a:ext cx="7290054" cy="4224528"/>
          </a:xfrm>
        </p:spPr>
        <p:txBody>
          <a:bodyPr>
            <a:normAutofit/>
          </a:bodyPr>
          <a:lstStyle/>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Examine situations which might require application of more than one system methodologies</a:t>
            </a:r>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Identify typical stages in a systems study when switching of methodologies might be appropriate</a:t>
            </a:r>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Suggest techniques which assist in switching and combining system methodologies within a single study</a:t>
            </a:r>
          </a:p>
          <a:p>
            <a:pPr>
              <a:lnSpc>
                <a:spcPct val="100000"/>
              </a:lnSpc>
              <a:spcBef>
                <a:spcPts val="300"/>
              </a:spcBef>
              <a:spcAft>
                <a:spcPts val="300"/>
              </a:spcAft>
            </a:pPr>
            <a:endParaRPr lang="en-US" sz="1800" dirty="0"/>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3</a:t>
            </a:fld>
            <a:endParaRPr lang="tr-TR" dirty="0"/>
          </a:p>
        </p:txBody>
      </p:sp>
      <p:cxnSp>
        <p:nvCxnSpPr>
          <p:cNvPr id="9" name="Straight Connector 8"/>
          <p:cNvCxnSpPr/>
          <p:nvPr/>
        </p:nvCxnSpPr>
        <p:spPr>
          <a:xfrm>
            <a:off x="683568" y="980728"/>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3279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576043" y="1988840"/>
            <a:ext cx="6047434" cy="4388404"/>
          </a:xfrm>
          <a:prstGeom prst="rect">
            <a:avLst/>
          </a:prstGeom>
        </p:spPr>
      </p:pic>
      <p:cxnSp>
        <p:nvCxnSpPr>
          <p:cNvPr id="10" name="Straight Connector 9"/>
          <p:cNvCxnSpPr/>
          <p:nvPr/>
        </p:nvCxnSpPr>
        <p:spPr>
          <a:xfrm>
            <a:off x="539552"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a:xfrm>
            <a:off x="574072" y="1772816"/>
            <a:ext cx="7290054" cy="438587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a:lstStyle>
          <a:p>
            <a:pPr marL="363538" lvl="1" indent="-355600" algn="just" fontAlgn="base">
              <a:lnSpc>
                <a:spcPct val="100000"/>
              </a:lnSpc>
              <a:spcBef>
                <a:spcPts val="600"/>
              </a:spcBef>
              <a:spcAft>
                <a:spcPts val="6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STEP-5: CONCEPTUAL MODEL</a:t>
            </a:r>
          </a:p>
        </p:txBody>
      </p:sp>
      <p:sp>
        <p:nvSpPr>
          <p:cNvPr id="12"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1: PRE-TENDERING</a:t>
            </a:r>
            <a:endParaRPr lang="en-US" sz="2800" dirty="0">
              <a:solidFill>
                <a:srgbClr val="00B0F0"/>
              </a:solidFill>
            </a:endParaRPr>
          </a:p>
        </p:txBody>
      </p:sp>
      <p:sp>
        <p:nvSpPr>
          <p:cNvPr id="15" name="Slayt Numarası Yer Tutucusu 14"/>
          <p:cNvSpPr>
            <a:spLocks noGrp="1"/>
          </p:cNvSpPr>
          <p:nvPr>
            <p:ph type="sldNum" sz="quarter" idx="12"/>
          </p:nvPr>
        </p:nvSpPr>
        <p:spPr/>
        <p:txBody>
          <a:bodyPr/>
          <a:lstStyle/>
          <a:p>
            <a:pPr>
              <a:defRPr/>
            </a:pPr>
            <a:fld id="{13DE56A6-111B-4235-971F-CE6A0DAE0FEA}" type="slidenum">
              <a:rPr lang="tr-TR" smtClean="0"/>
              <a:pPr>
                <a:defRPr/>
              </a:pPr>
              <a:t>30</a:t>
            </a:fld>
            <a:endParaRPr lang="tr-TR" dirty="0"/>
          </a:p>
        </p:txBody>
      </p:sp>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448" y="1393289"/>
            <a:ext cx="1546628" cy="1000153"/>
          </a:xfrm>
          <a:prstGeom prst="rect">
            <a:avLst/>
          </a:prstGeom>
        </p:spPr>
      </p:pic>
    </p:spTree>
    <p:extLst>
      <p:ext uri="{BB962C8B-B14F-4D97-AF65-F5344CB8AC3E}">
        <p14:creationId xmlns:p14="http://schemas.microsoft.com/office/powerpoint/2010/main" val="21460950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1: PRE-TENDERING</a:t>
            </a:r>
            <a:endParaRPr lang="en-US" sz="2800" dirty="0">
              <a:solidFill>
                <a:srgbClr val="00B0F0"/>
              </a:solidFill>
            </a:endParaRPr>
          </a:p>
        </p:txBody>
      </p:sp>
      <p:sp>
        <p:nvSpPr>
          <p:cNvPr id="3" name="Content Placeholder 2"/>
          <p:cNvSpPr>
            <a:spLocks noGrp="1"/>
          </p:cNvSpPr>
          <p:nvPr>
            <p:ph idx="1"/>
          </p:nvPr>
        </p:nvSpPr>
        <p:spPr>
          <a:xfrm>
            <a:off x="395536" y="1772816"/>
            <a:ext cx="7290054" cy="4660192"/>
          </a:xfrm>
        </p:spPr>
        <p:txBody>
          <a:bodyPr>
            <a:no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a:solidFill>
                  <a:schemeClr val="tx1">
                    <a:lumMod val="75000"/>
                    <a:lumOff val="25000"/>
                  </a:schemeClr>
                </a:solidFill>
              </a:rPr>
              <a:t>LAST THREE SSM STAGES</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tr-TR" sz="1800" dirty="0" smtClean="0"/>
              <a:t>The i</a:t>
            </a:r>
            <a:r>
              <a:rPr lang="en-US" sz="1800" dirty="0" err="1" smtClean="0"/>
              <a:t>nitial</a:t>
            </a:r>
            <a:r>
              <a:rPr lang="en-US" sz="1800" dirty="0" smtClean="0"/>
              <a:t> </a:t>
            </a:r>
            <a:r>
              <a:rPr lang="en-US" sz="1800" dirty="0"/>
              <a:t>version of rich picture and model were presented to a focus group of the </a:t>
            </a:r>
            <a:r>
              <a:rPr lang="en-US" sz="1800" dirty="0" smtClean="0"/>
              <a:t>pre-tendering </a:t>
            </a:r>
            <a:r>
              <a:rPr lang="en-US" sz="1800" dirty="0"/>
              <a:t>team members. </a:t>
            </a:r>
            <a:endParaRPr lang="tr-TR" sz="1800" dirty="0" smtClean="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smtClean="0"/>
              <a:t>Participants </a:t>
            </a:r>
            <a:r>
              <a:rPr lang="en-US" sz="1800" dirty="0"/>
              <a:t>of focus group, seeing themselves in a picture </a:t>
            </a:r>
            <a:r>
              <a:rPr lang="en-US" sz="1800" dirty="0" smtClean="0"/>
              <a:t>and</a:t>
            </a:r>
            <a:r>
              <a:rPr lang="tr-TR" sz="1800" dirty="0" smtClean="0"/>
              <a:t> </a:t>
            </a:r>
            <a:r>
              <a:rPr lang="en-US" sz="1800" dirty="0" smtClean="0"/>
              <a:t>interacting </a:t>
            </a:r>
            <a:r>
              <a:rPr lang="en-US" sz="1800" dirty="0"/>
              <a:t>with each other were able to elicit further knowledge. </a:t>
            </a:r>
            <a:endParaRPr lang="tr-TR" sz="1800" dirty="0" smtClean="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smtClean="0"/>
              <a:t>This </a:t>
            </a:r>
            <a:r>
              <a:rPr lang="en-US" sz="1800" dirty="0"/>
              <a:t>facilitated the refinement of the rich picture and conceptual model, and some of </a:t>
            </a:r>
            <a:r>
              <a:rPr lang="en-US" sz="1800" dirty="0" smtClean="0"/>
              <a:t>the</a:t>
            </a:r>
            <a:r>
              <a:rPr lang="tr-TR" sz="1800" dirty="0" smtClean="0"/>
              <a:t> </a:t>
            </a:r>
            <a:r>
              <a:rPr lang="en-US" sz="1800" dirty="0" smtClean="0"/>
              <a:t>confusion </a:t>
            </a:r>
            <a:r>
              <a:rPr lang="en-US" sz="1800" dirty="0"/>
              <a:t>and misunderstanding that resulted from the initial interviews was resolved. </a:t>
            </a:r>
            <a:endParaRPr lang="tr-TR" sz="1800" dirty="0" smtClean="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smtClean="0"/>
              <a:t>With</a:t>
            </a:r>
            <a:r>
              <a:rPr lang="tr-TR" sz="1800" dirty="0" smtClean="0"/>
              <a:t> </a:t>
            </a:r>
            <a:r>
              <a:rPr lang="en-US" sz="1800" dirty="0" smtClean="0"/>
              <a:t>this </a:t>
            </a:r>
            <a:r>
              <a:rPr lang="en-US" sz="1800" dirty="0"/>
              <a:t>enhanced understanding, especially of tacit knowledge, the researchers prepared </a:t>
            </a:r>
            <a:r>
              <a:rPr lang="en-US" sz="1800" dirty="0" smtClean="0"/>
              <a:t>the</a:t>
            </a:r>
            <a:r>
              <a:rPr lang="tr-TR" sz="1800" dirty="0" smtClean="0"/>
              <a:t> </a:t>
            </a:r>
            <a:r>
              <a:rPr lang="en-US" sz="1800" dirty="0" smtClean="0"/>
              <a:t>second </a:t>
            </a:r>
            <a:r>
              <a:rPr lang="en-US" sz="1800" dirty="0"/>
              <a:t>iteration of the rich picture and conceptual model</a:t>
            </a:r>
            <a:r>
              <a:rPr lang="en-US" sz="1800" dirty="0" smtClean="0"/>
              <a:t>.</a:t>
            </a:r>
            <a:endParaRPr lang="tr-TR" sz="1800" dirty="0" smtClean="0"/>
          </a:p>
          <a:p>
            <a:endParaRPr lang="tr-TR" sz="3600" dirty="0"/>
          </a:p>
        </p:txBody>
      </p:sp>
      <p:sp>
        <p:nvSpPr>
          <p:cNvPr id="4" name="Slayt Numarası Yer Tutucusu 3"/>
          <p:cNvSpPr>
            <a:spLocks noGrp="1"/>
          </p:cNvSpPr>
          <p:nvPr>
            <p:ph type="sldNum" sz="quarter" idx="12"/>
          </p:nvPr>
        </p:nvSpPr>
        <p:spPr/>
        <p:txBody>
          <a:bodyPr/>
          <a:lstStyle/>
          <a:p>
            <a:pPr>
              <a:defRPr/>
            </a:pPr>
            <a:fld id="{13DE56A6-111B-4235-971F-CE6A0DAE0FEA}" type="slidenum">
              <a:rPr lang="tr-TR" smtClean="0"/>
              <a:pPr>
                <a:defRPr/>
              </a:pPr>
              <a:t>31</a:t>
            </a:fld>
            <a:endParaRPr lang="tr-TR" dirty="0"/>
          </a:p>
        </p:txBody>
      </p:sp>
      <p:cxnSp>
        <p:nvCxnSpPr>
          <p:cNvPr id="10" name="Straight Connector 9"/>
          <p:cNvCxnSpPr/>
          <p:nvPr/>
        </p:nvCxnSpPr>
        <p:spPr>
          <a:xfrm>
            <a:off x="395536"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Resi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703" y="1153798"/>
            <a:ext cx="1546628" cy="1000153"/>
          </a:xfrm>
          <a:prstGeom prst="rect">
            <a:avLst/>
          </a:prstGeom>
        </p:spPr>
      </p:pic>
    </p:spTree>
    <p:extLst>
      <p:ext uri="{BB962C8B-B14F-4D97-AF65-F5344CB8AC3E}">
        <p14:creationId xmlns:p14="http://schemas.microsoft.com/office/powerpoint/2010/main" val="2748881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1: PRE-TENDERING</a:t>
            </a:r>
            <a:endParaRPr lang="en-US" sz="2800" dirty="0">
              <a:solidFill>
                <a:srgbClr val="00B0F0"/>
              </a:solidFill>
            </a:endParaRPr>
          </a:p>
        </p:txBody>
      </p:sp>
      <p:sp>
        <p:nvSpPr>
          <p:cNvPr id="3" name="Content Placeholder 2"/>
          <p:cNvSpPr>
            <a:spLocks noGrp="1"/>
          </p:cNvSpPr>
          <p:nvPr>
            <p:ph idx="1"/>
          </p:nvPr>
        </p:nvSpPr>
        <p:spPr>
          <a:xfrm>
            <a:off x="467544" y="1772816"/>
            <a:ext cx="7290054" cy="4660192"/>
          </a:xfrm>
        </p:spPr>
        <p:txBody>
          <a:bodyPr>
            <a:no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a:solidFill>
                  <a:schemeClr val="tx1">
                    <a:lumMod val="75000"/>
                    <a:lumOff val="25000"/>
                  </a:schemeClr>
                </a:solidFill>
              </a:rPr>
              <a:t>LAST THREE SSM STAGES</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tr-TR" sz="1800" dirty="0" smtClean="0"/>
              <a:t>N</a:t>
            </a:r>
            <a:r>
              <a:rPr lang="en-US" sz="1800" dirty="0" err="1" smtClean="0"/>
              <a:t>ext</a:t>
            </a:r>
            <a:r>
              <a:rPr lang="en-US" sz="1800" dirty="0" smtClean="0"/>
              <a:t> </a:t>
            </a:r>
            <a:r>
              <a:rPr lang="en-US" sz="1800" dirty="0"/>
              <a:t>step is to follow-up with the team</a:t>
            </a:r>
            <a:r>
              <a:rPr lang="tr-TR" sz="1800" dirty="0"/>
              <a:t> </a:t>
            </a:r>
            <a:r>
              <a:rPr lang="en-US" sz="1800" dirty="0"/>
              <a:t>members with more structured questions emerging out of the activities identified in the</a:t>
            </a:r>
            <a:r>
              <a:rPr lang="tr-TR" sz="1800" dirty="0"/>
              <a:t> </a:t>
            </a:r>
            <a:r>
              <a:rPr lang="en-US" sz="1800" dirty="0"/>
              <a:t>conceptual </a:t>
            </a:r>
            <a:r>
              <a:rPr lang="en-US" sz="1800" dirty="0" smtClean="0"/>
              <a:t>model.</a:t>
            </a:r>
            <a:endParaRPr lang="tr-TR" sz="1800" dirty="0" smtClean="0"/>
          </a:p>
          <a:p>
            <a:pPr marL="1074738" lvl="1" indent="-355600"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tr-TR" sz="1800" dirty="0" smtClean="0"/>
              <a:t>Forms t</a:t>
            </a:r>
            <a:r>
              <a:rPr lang="en-US" sz="1800" dirty="0" smtClean="0"/>
              <a:t>he </a:t>
            </a:r>
            <a:r>
              <a:rPr lang="en-US" sz="1800" dirty="0"/>
              <a:t>basis of </a:t>
            </a:r>
            <a:r>
              <a:rPr lang="en-US" sz="1800" dirty="0" smtClean="0"/>
              <a:t>comparison </a:t>
            </a:r>
            <a:r>
              <a:rPr lang="en-US" sz="1800" dirty="0"/>
              <a:t>between the reality of the real world </a:t>
            </a:r>
            <a:r>
              <a:rPr lang="en-US" sz="1800" dirty="0" smtClean="0"/>
              <a:t>pre</a:t>
            </a:r>
            <a:r>
              <a:rPr lang="tr-TR" sz="1800" dirty="0" smtClean="0"/>
              <a:t>-</a:t>
            </a:r>
            <a:r>
              <a:rPr lang="en-US" sz="1800" dirty="0" smtClean="0"/>
              <a:t>tendering</a:t>
            </a:r>
            <a:r>
              <a:rPr lang="en-US" sz="1800" dirty="0"/>
              <a:t>,</a:t>
            </a:r>
            <a:r>
              <a:rPr lang="tr-TR" sz="1800" dirty="0"/>
              <a:t> </a:t>
            </a:r>
            <a:r>
              <a:rPr lang="en-US" sz="1800" dirty="0"/>
              <a:t>and the “ideal” expressed by the conceptual model. </a:t>
            </a:r>
            <a:endParaRPr lang="tr-TR" sz="1800" dirty="0" smtClean="0"/>
          </a:p>
          <a:p>
            <a:pPr marL="1074738" lvl="1" indent="-355600"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tr-TR" sz="1800" dirty="0" smtClean="0"/>
              <a:t>P</a:t>
            </a:r>
            <a:r>
              <a:rPr lang="en-US" sz="1800" dirty="0" err="1" smtClean="0"/>
              <a:t>rovides</a:t>
            </a:r>
            <a:r>
              <a:rPr lang="en-US" sz="1800" dirty="0" smtClean="0"/>
              <a:t> </a:t>
            </a:r>
            <a:r>
              <a:rPr lang="en-US" sz="1800" dirty="0"/>
              <a:t>the framework to focus on the issues and opportunities, examine</a:t>
            </a:r>
            <a:r>
              <a:rPr lang="tr-TR" sz="1800" dirty="0"/>
              <a:t> </a:t>
            </a:r>
            <a:r>
              <a:rPr lang="en-US" sz="1800" dirty="0"/>
              <a:t>assumptions, and better understand the dysfunctional </a:t>
            </a:r>
            <a:r>
              <a:rPr lang="en-US" sz="1800" dirty="0" err="1"/>
              <a:t>behaviours</a:t>
            </a:r>
            <a:r>
              <a:rPr lang="en-US" sz="1800" dirty="0"/>
              <a:t>/actions that need to be</a:t>
            </a:r>
            <a:r>
              <a:rPr lang="tr-TR" sz="1800" dirty="0"/>
              <a:t> </a:t>
            </a:r>
            <a:r>
              <a:rPr lang="en-US" sz="1800" dirty="0"/>
              <a:t>remedied</a:t>
            </a:r>
            <a:r>
              <a:rPr lang="en-US" sz="1800" dirty="0" smtClean="0"/>
              <a:t>.</a:t>
            </a:r>
            <a:endParaRPr lang="tr-TR" sz="1800" dirty="0" smtClean="0"/>
          </a:p>
          <a:p>
            <a:pPr marL="1074738" lvl="1" indent="-355600"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tr-TR" sz="1800" dirty="0" smtClean="0"/>
              <a:t>P</a:t>
            </a:r>
            <a:r>
              <a:rPr lang="en-US" sz="1800" dirty="0" err="1" smtClean="0"/>
              <a:t>rovide</a:t>
            </a:r>
            <a:r>
              <a:rPr lang="tr-TR" sz="1800" dirty="0" smtClean="0"/>
              <a:t>s</a:t>
            </a:r>
            <a:r>
              <a:rPr lang="en-US" sz="1800" dirty="0" smtClean="0"/>
              <a:t> </a:t>
            </a:r>
            <a:r>
              <a:rPr lang="en-US" sz="1800" dirty="0"/>
              <a:t>a reality check for the analysis to </a:t>
            </a:r>
            <a:r>
              <a:rPr lang="en-US" sz="1800" dirty="0" smtClean="0"/>
              <a:t>date</a:t>
            </a:r>
            <a:r>
              <a:rPr lang="tr-TR" sz="1800" dirty="0" smtClean="0"/>
              <a:t>. </a:t>
            </a:r>
          </a:p>
          <a:p>
            <a:pPr marL="1074738" lvl="1" indent="-355600"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tr-TR" sz="1800" dirty="0" smtClean="0"/>
              <a:t>Is t</a:t>
            </a:r>
            <a:r>
              <a:rPr lang="en-US" sz="1800" dirty="0" smtClean="0"/>
              <a:t>he </a:t>
            </a:r>
            <a:r>
              <a:rPr lang="en-US" sz="1800" dirty="0"/>
              <a:t>point</a:t>
            </a:r>
            <a:r>
              <a:rPr lang="tr-TR" sz="1800" dirty="0"/>
              <a:t> </a:t>
            </a:r>
            <a:r>
              <a:rPr lang="en-US" sz="1800" dirty="0"/>
              <a:t>where SSM initiates a process to rethink and re-</a:t>
            </a:r>
            <a:r>
              <a:rPr lang="en-US" sz="1800" dirty="0" err="1"/>
              <a:t>analyse</a:t>
            </a:r>
            <a:r>
              <a:rPr lang="en-US" sz="1800" dirty="0"/>
              <a:t> the underlying assumptions in order</a:t>
            </a:r>
            <a:r>
              <a:rPr lang="tr-TR" sz="1800" dirty="0"/>
              <a:t> </a:t>
            </a:r>
            <a:r>
              <a:rPr lang="en-US" sz="1800" dirty="0"/>
              <a:t>to identify the desirable and feasible options for change and improvement in the </a:t>
            </a:r>
            <a:r>
              <a:rPr lang="en-US" sz="1800" dirty="0" err="1"/>
              <a:t>pretendering</a:t>
            </a:r>
            <a:r>
              <a:rPr lang="tr-TR" sz="1800" dirty="0"/>
              <a:t> </a:t>
            </a:r>
            <a:r>
              <a:rPr lang="en-US" sz="1800" dirty="0"/>
              <a:t>process. </a:t>
            </a:r>
            <a:endParaRPr lang="tr-TR" sz="1800" dirty="0"/>
          </a:p>
        </p:txBody>
      </p:sp>
      <p:sp>
        <p:nvSpPr>
          <p:cNvPr id="4" name="Slayt Numarası Yer Tutucusu 3"/>
          <p:cNvSpPr>
            <a:spLocks noGrp="1"/>
          </p:cNvSpPr>
          <p:nvPr>
            <p:ph type="sldNum" sz="quarter" idx="12"/>
          </p:nvPr>
        </p:nvSpPr>
        <p:spPr/>
        <p:txBody>
          <a:bodyPr/>
          <a:lstStyle/>
          <a:p>
            <a:pPr>
              <a:defRPr/>
            </a:pPr>
            <a:fld id="{13DE56A6-111B-4235-971F-CE6A0DAE0FEA}" type="slidenum">
              <a:rPr lang="tr-TR" smtClean="0"/>
              <a:pPr>
                <a:defRPr/>
              </a:pPr>
              <a:t>32</a:t>
            </a:fld>
            <a:endParaRPr lang="tr-TR" dirty="0"/>
          </a:p>
        </p:txBody>
      </p:sp>
      <p:cxnSp>
        <p:nvCxnSpPr>
          <p:cNvPr id="10" name="Straight Connector 9"/>
          <p:cNvCxnSpPr/>
          <p:nvPr/>
        </p:nvCxnSpPr>
        <p:spPr>
          <a:xfrm>
            <a:off x="467544"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Resi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448" y="1153798"/>
            <a:ext cx="1546628" cy="1000153"/>
          </a:xfrm>
          <a:prstGeom prst="rect">
            <a:avLst/>
          </a:prstGeom>
        </p:spPr>
      </p:pic>
    </p:spTree>
    <p:extLst>
      <p:ext uri="{BB962C8B-B14F-4D97-AF65-F5344CB8AC3E}">
        <p14:creationId xmlns:p14="http://schemas.microsoft.com/office/powerpoint/2010/main" val="1126689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1: PRE-TENDERING</a:t>
            </a:r>
            <a:endParaRPr lang="en-US" sz="2800" dirty="0">
              <a:solidFill>
                <a:srgbClr val="00B0F0"/>
              </a:solidFill>
            </a:endParaRPr>
          </a:p>
        </p:txBody>
      </p:sp>
      <p:sp>
        <p:nvSpPr>
          <p:cNvPr id="3" name="Content Placeholder 2"/>
          <p:cNvSpPr>
            <a:spLocks noGrp="1"/>
          </p:cNvSpPr>
          <p:nvPr>
            <p:ph idx="1"/>
          </p:nvPr>
        </p:nvSpPr>
        <p:spPr>
          <a:xfrm>
            <a:off x="768096" y="2084832"/>
            <a:ext cx="7290054" cy="4385872"/>
          </a:xfrm>
        </p:spPr>
        <p:txBody>
          <a:bodyPr>
            <a:no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CONCLUSION</a:t>
            </a:r>
            <a:endParaRPr lang="tr-TR" sz="1800" b="1" dirty="0">
              <a:solidFill>
                <a:schemeClr val="tx1">
                  <a:lumMod val="75000"/>
                  <a:lumOff val="25000"/>
                </a:schemeClr>
              </a:solidFill>
            </a:endParaRP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tr-TR" sz="1800" dirty="0" smtClean="0"/>
              <a:t>T</a:t>
            </a:r>
            <a:r>
              <a:rPr lang="en-US" sz="1800" dirty="0" smtClean="0"/>
              <a:t>he </a:t>
            </a:r>
            <a:r>
              <a:rPr lang="en-US" sz="1800" dirty="0"/>
              <a:t>complete </a:t>
            </a:r>
            <a:r>
              <a:rPr lang="en-US" sz="1800" dirty="0" err="1"/>
              <a:t>utilisation</a:t>
            </a:r>
            <a:r>
              <a:rPr lang="en-US" sz="1800" dirty="0"/>
              <a:t> of SSM would </a:t>
            </a:r>
            <a:r>
              <a:rPr lang="en-US" sz="1800" dirty="0" err="1"/>
              <a:t>formalise</a:t>
            </a:r>
            <a:r>
              <a:rPr lang="en-US" sz="1800" dirty="0"/>
              <a:t> the</a:t>
            </a:r>
            <a:r>
              <a:rPr lang="tr-TR" sz="1800" dirty="0"/>
              <a:t> </a:t>
            </a:r>
            <a:r>
              <a:rPr lang="en-US" sz="1800" dirty="0"/>
              <a:t>knowledge of the pre-tendering process in explicit </a:t>
            </a:r>
            <a:r>
              <a:rPr lang="en-US" sz="1800" dirty="0" smtClean="0"/>
              <a:t>form</a:t>
            </a:r>
            <a:r>
              <a:rPr lang="tr-TR" sz="1800" dirty="0" smtClean="0"/>
              <a:t>without </a:t>
            </a:r>
            <a:r>
              <a:rPr lang="tr-TR" sz="1800" dirty="0" err="1" smtClean="0"/>
              <a:t>loosing</a:t>
            </a:r>
            <a:r>
              <a:rPr lang="tr-TR" sz="1800" dirty="0" smtClean="0"/>
              <a:t> the context</a:t>
            </a:r>
            <a:r>
              <a:rPr lang="en-US" sz="1800" dirty="0" smtClean="0"/>
              <a:t>, </a:t>
            </a:r>
            <a:r>
              <a:rPr lang="en-US" sz="1800" dirty="0"/>
              <a:t>highlight problematic areas and</a:t>
            </a:r>
            <a:r>
              <a:rPr lang="tr-TR" sz="1800" dirty="0"/>
              <a:t> </a:t>
            </a:r>
            <a:r>
              <a:rPr lang="en-US" sz="1800" dirty="0"/>
              <a:t>provide recommendations to improve the process</a:t>
            </a:r>
            <a:r>
              <a:rPr lang="en-US" sz="1800" dirty="0" smtClean="0"/>
              <a:t>.</a:t>
            </a:r>
            <a:endParaRPr lang="tr-TR" sz="1800" dirty="0"/>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33</a:t>
            </a:fld>
            <a:endParaRPr lang="tr-TR" dirty="0"/>
          </a:p>
        </p:txBody>
      </p:sp>
      <p:cxnSp>
        <p:nvCxnSpPr>
          <p:cNvPr id="10" name="Straight Connector 9"/>
          <p:cNvCxnSpPr/>
          <p:nvPr/>
        </p:nvCxnSpPr>
        <p:spPr>
          <a:xfrm>
            <a:off x="539552"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Resi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448" y="1393289"/>
            <a:ext cx="1546628" cy="1000153"/>
          </a:xfrm>
          <a:prstGeom prst="rect">
            <a:avLst/>
          </a:prstGeom>
        </p:spPr>
      </p:pic>
    </p:spTree>
    <p:extLst>
      <p:ext uri="{BB962C8B-B14F-4D97-AF65-F5344CB8AC3E}">
        <p14:creationId xmlns:p14="http://schemas.microsoft.com/office/powerpoint/2010/main" val="17307038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2: PROJECT HISTORIES</a:t>
            </a:r>
            <a:endParaRPr lang="en-US" sz="2800" dirty="0">
              <a:solidFill>
                <a:srgbClr val="00B0F0"/>
              </a:solidFill>
            </a:endParaRPr>
          </a:p>
        </p:txBody>
      </p:sp>
      <p:sp>
        <p:nvSpPr>
          <p:cNvPr id="3" name="Content Placeholder 2"/>
          <p:cNvSpPr>
            <a:spLocks noGrp="1"/>
          </p:cNvSpPr>
          <p:nvPr>
            <p:ph idx="1"/>
          </p:nvPr>
        </p:nvSpPr>
        <p:spPr>
          <a:xfrm>
            <a:off x="768096" y="2084832"/>
            <a:ext cx="7290054" cy="4385872"/>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a:solidFill>
                  <a:schemeClr val="tx1">
                    <a:lumMod val="75000"/>
                    <a:lumOff val="25000"/>
                  </a:schemeClr>
                </a:solidFill>
              </a:rPr>
              <a:t>STEP-1: INFORMATION ABOUT PROBLEM SITUATIONS</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tr-TR" sz="1800" dirty="0" smtClean="0"/>
              <a:t>In </a:t>
            </a:r>
            <a:r>
              <a:rPr lang="tr-TR" sz="1800" dirty="0"/>
              <a:t>the same organization with Pre-</a:t>
            </a:r>
            <a:r>
              <a:rPr lang="tr-TR" sz="1800" dirty="0" err="1"/>
              <a:t>tendering</a:t>
            </a:r>
            <a:r>
              <a:rPr lang="tr-TR" sz="1800" dirty="0"/>
              <a:t> case </a:t>
            </a:r>
            <a:r>
              <a:rPr lang="tr-TR" sz="1800" dirty="0" smtClean="0"/>
              <a:t>study.</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a:t>Pre-tendering team places a very high</a:t>
            </a:r>
            <a:r>
              <a:rPr lang="tr-TR" sz="1800" dirty="0"/>
              <a:t> </a:t>
            </a:r>
            <a:r>
              <a:rPr lang="en-US" sz="1800" dirty="0"/>
              <a:t>value on the use of Project Histories so as to prepare a realistic preliminary estimate and</a:t>
            </a:r>
            <a:r>
              <a:rPr lang="tr-TR" sz="1800" dirty="0"/>
              <a:t> </a:t>
            </a:r>
            <a:r>
              <a:rPr lang="en-US" sz="1800" dirty="0"/>
              <a:t>concept of the project for which pre-tendering process is being carried out.</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smtClean="0"/>
              <a:t>The </a:t>
            </a:r>
            <a:r>
              <a:rPr lang="en-US" sz="1800" dirty="0"/>
              <a:t>research team is of the opinion that it is</a:t>
            </a:r>
            <a:r>
              <a:rPr lang="tr-TR" sz="1800" dirty="0"/>
              <a:t> </a:t>
            </a:r>
            <a:r>
              <a:rPr lang="en-US" sz="1800" dirty="0"/>
              <a:t>worthwhile to further investigate the issues barring the effective </a:t>
            </a:r>
            <a:r>
              <a:rPr lang="en-US" sz="1800" dirty="0" err="1"/>
              <a:t>utilisation</a:t>
            </a:r>
            <a:r>
              <a:rPr lang="en-US" sz="1800" dirty="0"/>
              <a:t> of the Project</a:t>
            </a:r>
            <a:r>
              <a:rPr lang="tr-TR" sz="1800" dirty="0"/>
              <a:t> </a:t>
            </a:r>
            <a:r>
              <a:rPr lang="en-US" sz="1800" dirty="0"/>
              <a:t>Histories. </a:t>
            </a:r>
            <a:endParaRPr lang="tr-TR" sz="1800" dirty="0"/>
          </a:p>
          <a:p>
            <a:pPr marL="1074738" lvl="1" indent="-355600"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en-US" sz="1800" dirty="0"/>
              <a:t>The same approach in previous case study was adopted to develop the</a:t>
            </a:r>
            <a:r>
              <a:rPr lang="tr-TR" sz="1800" dirty="0"/>
              <a:t> </a:t>
            </a:r>
            <a:r>
              <a:rPr lang="en-US" sz="1800" dirty="0"/>
              <a:t>Rich Picture, Root Definition and Conceptual Model.</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endParaRPr lang="tr-TR" sz="1800" dirty="0"/>
          </a:p>
        </p:txBody>
      </p:sp>
      <p:sp>
        <p:nvSpPr>
          <p:cNvPr id="4" name="Slayt Numarası Yer Tutucusu 3"/>
          <p:cNvSpPr>
            <a:spLocks noGrp="1"/>
          </p:cNvSpPr>
          <p:nvPr>
            <p:ph type="sldNum" sz="quarter" idx="12"/>
          </p:nvPr>
        </p:nvSpPr>
        <p:spPr/>
        <p:txBody>
          <a:bodyPr/>
          <a:lstStyle/>
          <a:p>
            <a:pPr>
              <a:defRPr/>
            </a:pPr>
            <a:fld id="{13DE56A6-111B-4235-971F-CE6A0DAE0FEA}" type="slidenum">
              <a:rPr lang="tr-TR" smtClean="0"/>
              <a:pPr>
                <a:defRPr/>
              </a:pPr>
              <a:t>34</a:t>
            </a:fld>
            <a:endParaRPr lang="tr-TR" dirty="0"/>
          </a:p>
        </p:txBody>
      </p:sp>
      <p:cxnSp>
        <p:nvCxnSpPr>
          <p:cNvPr id="10" name="Straight Connector 9"/>
          <p:cNvCxnSpPr/>
          <p:nvPr/>
        </p:nvCxnSpPr>
        <p:spPr>
          <a:xfrm>
            <a:off x="395536"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Resim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448" y="1393289"/>
            <a:ext cx="1511702" cy="1021095"/>
          </a:xfrm>
          <a:prstGeom prst="rect">
            <a:avLst/>
          </a:prstGeom>
        </p:spPr>
      </p:pic>
    </p:spTree>
    <p:extLst>
      <p:ext uri="{BB962C8B-B14F-4D97-AF65-F5344CB8AC3E}">
        <p14:creationId xmlns:p14="http://schemas.microsoft.com/office/powerpoint/2010/main" val="16904462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499917"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132856"/>
            <a:ext cx="6421779" cy="4535423"/>
          </a:xfrm>
          <a:prstGeom prst="rect">
            <a:avLst/>
          </a:prstGeom>
        </p:spPr>
      </p:pic>
      <p:sp>
        <p:nvSpPr>
          <p:cNvPr id="12"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2: PROJECT HISTORIES</a:t>
            </a:r>
            <a:endParaRPr lang="en-US" sz="2800" dirty="0">
              <a:solidFill>
                <a:srgbClr val="00B0F0"/>
              </a:solidFill>
            </a:endParaRPr>
          </a:p>
        </p:txBody>
      </p:sp>
      <p:sp>
        <p:nvSpPr>
          <p:cNvPr id="13" name="Content Placeholder 2"/>
          <p:cNvSpPr>
            <a:spLocks noGrp="1"/>
          </p:cNvSpPr>
          <p:nvPr>
            <p:ph idx="1"/>
          </p:nvPr>
        </p:nvSpPr>
        <p:spPr>
          <a:xfrm>
            <a:off x="611560" y="1700808"/>
            <a:ext cx="7290054" cy="4385872"/>
          </a:xfrm>
        </p:spPr>
        <p:txBody>
          <a:bodyPr>
            <a:normAutofit/>
          </a:bodyPr>
          <a:lstStyle/>
          <a:p>
            <a:pPr marL="363538" lvl="1" indent="-355600" algn="just" fontAlgn="base">
              <a:lnSpc>
                <a:spcPct val="100000"/>
              </a:lnSpc>
              <a:spcBef>
                <a:spcPts val="600"/>
              </a:spcBef>
              <a:spcAft>
                <a:spcPts val="6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STEP-2</a:t>
            </a:r>
            <a:r>
              <a:rPr lang="tr-TR" sz="1800" b="1" dirty="0">
                <a:solidFill>
                  <a:schemeClr val="tx1">
                    <a:lumMod val="75000"/>
                    <a:lumOff val="25000"/>
                  </a:schemeClr>
                </a:solidFill>
              </a:rPr>
              <a:t>: RICH PICTURE</a:t>
            </a:r>
          </a:p>
        </p:txBody>
      </p:sp>
      <p:sp>
        <p:nvSpPr>
          <p:cNvPr id="4" name="Slayt Numarası Yer Tutucusu 3"/>
          <p:cNvSpPr>
            <a:spLocks noGrp="1"/>
          </p:cNvSpPr>
          <p:nvPr>
            <p:ph type="sldNum" sz="quarter" idx="12"/>
          </p:nvPr>
        </p:nvSpPr>
        <p:spPr/>
        <p:txBody>
          <a:bodyPr/>
          <a:lstStyle/>
          <a:p>
            <a:pPr>
              <a:defRPr/>
            </a:pPr>
            <a:fld id="{13DE56A6-111B-4235-971F-CE6A0DAE0FEA}" type="slidenum">
              <a:rPr lang="tr-TR" smtClean="0"/>
              <a:pPr>
                <a:defRPr/>
              </a:pPr>
              <a:t>35</a:t>
            </a:fld>
            <a:endParaRPr lang="tr-TR" dirty="0"/>
          </a:p>
        </p:txBody>
      </p:sp>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448" y="1393289"/>
            <a:ext cx="1511702" cy="1021095"/>
          </a:xfrm>
          <a:prstGeom prst="rect">
            <a:avLst/>
          </a:prstGeom>
        </p:spPr>
      </p:pic>
    </p:spTree>
    <p:extLst>
      <p:ext uri="{BB962C8B-B14F-4D97-AF65-F5344CB8AC3E}">
        <p14:creationId xmlns:p14="http://schemas.microsoft.com/office/powerpoint/2010/main" val="11119073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2: PROJECT HISTORIES</a:t>
            </a:r>
            <a:endParaRPr lang="en-US" sz="2800" dirty="0">
              <a:solidFill>
                <a:srgbClr val="00B0F0"/>
              </a:solidFill>
            </a:endParaRPr>
          </a:p>
        </p:txBody>
      </p:sp>
      <p:sp>
        <p:nvSpPr>
          <p:cNvPr id="3" name="Content Placeholder 2"/>
          <p:cNvSpPr>
            <a:spLocks noGrp="1"/>
          </p:cNvSpPr>
          <p:nvPr>
            <p:ph idx="1"/>
          </p:nvPr>
        </p:nvSpPr>
        <p:spPr>
          <a:xfrm>
            <a:off x="611560" y="2060848"/>
            <a:ext cx="7290054" cy="4385872"/>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STEP-3</a:t>
            </a:r>
            <a:r>
              <a:rPr lang="tr-TR" sz="1800" b="1" dirty="0">
                <a:solidFill>
                  <a:schemeClr val="tx1">
                    <a:lumMod val="75000"/>
                    <a:lumOff val="25000"/>
                  </a:schemeClr>
                </a:solidFill>
              </a:rPr>
              <a:t>: ROOT DEFINITIONS</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smtClean="0"/>
              <a:t>A </a:t>
            </a:r>
            <a:r>
              <a:rPr lang="en-US" sz="1800" dirty="0"/>
              <a:t>system owned by the Engineering</a:t>
            </a:r>
            <a:r>
              <a:rPr lang="tr-TR" sz="1800" dirty="0"/>
              <a:t> </a:t>
            </a:r>
            <a:r>
              <a:rPr lang="en-US" sz="1800" dirty="0"/>
              <a:t>Manager, who together with the</a:t>
            </a:r>
            <a:r>
              <a:rPr lang="tr-TR" sz="1800" dirty="0"/>
              <a:t> </a:t>
            </a:r>
            <a:r>
              <a:rPr lang="en-US" sz="1800" dirty="0"/>
              <a:t>Design Managers, seek data,</a:t>
            </a:r>
            <a:r>
              <a:rPr lang="tr-TR" sz="1800" dirty="0"/>
              <a:t> </a:t>
            </a:r>
            <a:r>
              <a:rPr lang="en-US" sz="1800" dirty="0"/>
              <a:t>information and knowledge from</a:t>
            </a:r>
            <a:r>
              <a:rPr lang="tr-TR" sz="1800" dirty="0"/>
              <a:t> </a:t>
            </a:r>
            <a:r>
              <a:rPr lang="en-US" sz="1800" dirty="0"/>
              <a:t>previous projects stored in Project</a:t>
            </a:r>
            <a:r>
              <a:rPr lang="tr-TR" sz="1800" dirty="0"/>
              <a:t> </a:t>
            </a:r>
            <a:r>
              <a:rPr lang="en-US" sz="1800" dirty="0"/>
              <a:t>histories in order to prepare realistic</a:t>
            </a:r>
            <a:r>
              <a:rPr lang="tr-TR" sz="1800" dirty="0"/>
              <a:t> </a:t>
            </a:r>
            <a:r>
              <a:rPr lang="en-US" sz="1800" dirty="0"/>
              <a:t>preliminary understanding of the</a:t>
            </a:r>
            <a:r>
              <a:rPr lang="tr-TR" sz="1800" dirty="0"/>
              <a:t> </a:t>
            </a:r>
            <a:r>
              <a:rPr lang="en-US" sz="1800" dirty="0"/>
              <a:t>project and cost estimates for pre</a:t>
            </a:r>
            <a:r>
              <a:rPr lang="tr-TR" sz="1800" dirty="0"/>
              <a:t>-</a:t>
            </a:r>
            <a:r>
              <a:rPr lang="en-US" sz="1800" dirty="0"/>
              <a:t>tendering</a:t>
            </a:r>
            <a:r>
              <a:rPr lang="tr-TR" sz="1800" dirty="0"/>
              <a:t> </a:t>
            </a:r>
            <a:r>
              <a:rPr lang="en-US" sz="1800" dirty="0"/>
              <a:t>process and then for</a:t>
            </a:r>
            <a:r>
              <a:rPr lang="tr-TR" sz="1800" dirty="0"/>
              <a:t> </a:t>
            </a:r>
            <a:r>
              <a:rPr lang="en-US" sz="1800" dirty="0"/>
              <a:t>preparing the project bids</a:t>
            </a:r>
            <a:r>
              <a:rPr lang="en-US" sz="1800" dirty="0" smtClean="0"/>
              <a:t>.</a:t>
            </a:r>
            <a:endParaRPr lang="tr-TR" sz="1800" dirty="0" smtClean="0"/>
          </a:p>
          <a:p>
            <a:pPr marL="719138" lvl="1" indent="-355600" algn="just" fontAlgn="base">
              <a:lnSpc>
                <a:spcPct val="100000"/>
              </a:lnSpc>
              <a:spcBef>
                <a:spcPts val="300"/>
              </a:spcBef>
              <a:spcAft>
                <a:spcPts val="300"/>
              </a:spcAft>
              <a:buSzPct val="100000"/>
              <a:buFont typeface="Menlo-Regular" charset="0"/>
              <a:buChar char="⇲"/>
              <a:tabLst>
                <a:tab pos="354013" algn="l"/>
              </a:tabLst>
              <a:defRPr/>
            </a:pP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endParaRPr lang="tr-TR" sz="1800" dirty="0"/>
          </a:p>
          <a:p>
            <a:pPr marL="363538" lvl="1" indent="-355600" algn="just" fontAlgn="base">
              <a:lnSpc>
                <a:spcPct val="100000"/>
              </a:lnSpc>
              <a:spcBef>
                <a:spcPts val="300"/>
              </a:spcBef>
              <a:spcAft>
                <a:spcPts val="300"/>
              </a:spcAft>
              <a:buClr>
                <a:srgbClr val="00B0F0"/>
              </a:buClr>
              <a:buSzPct val="100000"/>
              <a:buFont typeface="Wingdings" charset="2"/>
              <a:buChar char="§"/>
              <a:defRPr/>
            </a:pPr>
            <a:endParaRPr lang="tr-TR" sz="1800" dirty="0"/>
          </a:p>
        </p:txBody>
      </p:sp>
      <p:sp>
        <p:nvSpPr>
          <p:cNvPr id="5" name="Slayt Numarası Yer Tutucusu 4"/>
          <p:cNvSpPr>
            <a:spLocks noGrp="1"/>
          </p:cNvSpPr>
          <p:nvPr>
            <p:ph type="sldNum" sz="quarter" idx="12"/>
          </p:nvPr>
        </p:nvSpPr>
        <p:spPr/>
        <p:txBody>
          <a:bodyPr/>
          <a:lstStyle/>
          <a:p>
            <a:pPr>
              <a:defRPr/>
            </a:pPr>
            <a:fld id="{13DE56A6-111B-4235-971F-CE6A0DAE0FEA}" type="slidenum">
              <a:rPr lang="tr-TR" smtClean="0"/>
              <a:pPr>
                <a:defRPr/>
              </a:pPr>
              <a:t>36</a:t>
            </a:fld>
            <a:endParaRPr lang="tr-TR" dirty="0"/>
          </a:p>
        </p:txBody>
      </p:sp>
      <p:cxnSp>
        <p:nvCxnSpPr>
          <p:cNvPr id="10" name="Straight Connector 9"/>
          <p:cNvCxnSpPr/>
          <p:nvPr/>
        </p:nvCxnSpPr>
        <p:spPr>
          <a:xfrm>
            <a:off x="467544"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448" y="1393289"/>
            <a:ext cx="1511702" cy="1021095"/>
          </a:xfrm>
          <a:prstGeom prst="rect">
            <a:avLst/>
          </a:prstGeom>
        </p:spPr>
      </p:pic>
    </p:spTree>
    <p:extLst>
      <p:ext uri="{BB962C8B-B14F-4D97-AF65-F5344CB8AC3E}">
        <p14:creationId xmlns:p14="http://schemas.microsoft.com/office/powerpoint/2010/main" val="13843787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2: PROJECT HISTORIES</a:t>
            </a:r>
            <a:endParaRPr lang="en-US" sz="2800" dirty="0">
              <a:solidFill>
                <a:srgbClr val="00B0F0"/>
              </a:solidFill>
            </a:endParaRPr>
          </a:p>
        </p:txBody>
      </p:sp>
      <p:sp>
        <p:nvSpPr>
          <p:cNvPr id="3" name="Content Placeholder 2"/>
          <p:cNvSpPr>
            <a:spLocks noGrp="1"/>
          </p:cNvSpPr>
          <p:nvPr>
            <p:ph idx="1"/>
          </p:nvPr>
        </p:nvSpPr>
        <p:spPr>
          <a:xfrm>
            <a:off x="539552" y="1916832"/>
            <a:ext cx="7290054" cy="4512520"/>
          </a:xfrm>
        </p:spPr>
        <p:txBody>
          <a:bodyPr>
            <a:no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STEP-4</a:t>
            </a:r>
            <a:r>
              <a:rPr lang="tr-TR" sz="1800" b="1" dirty="0">
                <a:solidFill>
                  <a:schemeClr val="tx1">
                    <a:lumMod val="75000"/>
                    <a:lumOff val="25000"/>
                  </a:schemeClr>
                </a:solidFill>
              </a:rPr>
              <a:t>: CATWOE</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Customer:</a:t>
            </a:r>
            <a:r>
              <a:rPr lang="en-US" sz="1800" dirty="0"/>
              <a:t> Senior Management, Future Design Managers, Project Managers</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Actors: </a:t>
            </a:r>
            <a:r>
              <a:rPr lang="en-US" sz="1800" dirty="0"/>
              <a:t>Engineering Manager, Design Managers, Project Managers, Construction Team</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Transformation: </a:t>
            </a:r>
            <a:r>
              <a:rPr lang="en-US" sz="1800" dirty="0"/>
              <a:t>Knowledge, processes and technology together with details of past projects, are used to create and maintain a repository of a Project histories that can be used when preparing a tender bid for a new project.</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Weltanschauung:</a:t>
            </a:r>
            <a:r>
              <a:rPr lang="en-US" sz="1800" dirty="0"/>
              <a:t> To assess the feasibility of making a tender bid, a good understanding of the project is required based upon previous organization experience and knowledge.</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Owner: </a:t>
            </a:r>
            <a:r>
              <a:rPr lang="en-US" sz="1800" dirty="0"/>
              <a:t>Engineering Manager</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Environment: </a:t>
            </a:r>
            <a:r>
              <a:rPr lang="en-US" sz="1800" dirty="0"/>
              <a:t>Competitive, Quality, Cost and time critical, Community and Corporate Goals.</a:t>
            </a:r>
          </a:p>
        </p:txBody>
      </p:sp>
      <p:sp>
        <p:nvSpPr>
          <p:cNvPr id="5" name="Slayt Numarası Yer Tutucusu 4"/>
          <p:cNvSpPr>
            <a:spLocks noGrp="1"/>
          </p:cNvSpPr>
          <p:nvPr>
            <p:ph type="sldNum" sz="quarter" idx="12"/>
          </p:nvPr>
        </p:nvSpPr>
        <p:spPr/>
        <p:txBody>
          <a:bodyPr/>
          <a:lstStyle/>
          <a:p>
            <a:pPr>
              <a:defRPr/>
            </a:pPr>
            <a:fld id="{13DE56A6-111B-4235-971F-CE6A0DAE0FEA}" type="slidenum">
              <a:rPr lang="tr-TR" smtClean="0"/>
              <a:pPr>
                <a:defRPr/>
              </a:pPr>
              <a:t>37</a:t>
            </a:fld>
            <a:endParaRPr lang="tr-TR" dirty="0"/>
          </a:p>
        </p:txBody>
      </p:sp>
      <p:cxnSp>
        <p:nvCxnSpPr>
          <p:cNvPr id="10" name="Straight Connector 9"/>
          <p:cNvCxnSpPr/>
          <p:nvPr/>
        </p:nvCxnSpPr>
        <p:spPr>
          <a:xfrm>
            <a:off x="395536"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448" y="1268760"/>
            <a:ext cx="1511702" cy="1021095"/>
          </a:xfrm>
          <a:prstGeom prst="rect">
            <a:avLst/>
          </a:prstGeom>
        </p:spPr>
      </p:pic>
    </p:spTree>
    <p:extLst>
      <p:ext uri="{BB962C8B-B14F-4D97-AF65-F5344CB8AC3E}">
        <p14:creationId xmlns:p14="http://schemas.microsoft.com/office/powerpoint/2010/main" val="692319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539552"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683568" y="1903836"/>
            <a:ext cx="7290054" cy="4512520"/>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STEP-5: CONCEPTUAL MODEL</a:t>
            </a:r>
          </a:p>
        </p:txBody>
      </p:sp>
      <p:sp>
        <p:nvSpPr>
          <p:cNvPr id="13"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2: PROJECT HISTORIES</a:t>
            </a:r>
            <a:endParaRPr lang="en-US" sz="2800" dirty="0">
              <a:solidFill>
                <a:srgbClr val="00B0F0"/>
              </a:solidFill>
            </a:endParaRPr>
          </a:p>
        </p:txBody>
      </p:sp>
      <p:sp>
        <p:nvSpPr>
          <p:cNvPr id="14" name="Slayt Numarası Yer Tutucusu 13"/>
          <p:cNvSpPr>
            <a:spLocks noGrp="1"/>
          </p:cNvSpPr>
          <p:nvPr>
            <p:ph type="sldNum" sz="quarter" idx="12"/>
          </p:nvPr>
        </p:nvSpPr>
        <p:spPr/>
        <p:txBody>
          <a:bodyPr/>
          <a:lstStyle/>
          <a:p>
            <a:pPr>
              <a:defRPr/>
            </a:pPr>
            <a:fld id="{13DE56A6-111B-4235-971F-CE6A0DAE0FEA}" type="slidenum">
              <a:rPr lang="tr-TR" smtClean="0"/>
              <a:pPr>
                <a:defRPr/>
              </a:pPr>
              <a:t>38</a:t>
            </a:fld>
            <a:endParaRPr lang="tr-TR" dirty="0"/>
          </a:p>
        </p:txBody>
      </p:sp>
      <p:pic>
        <p:nvPicPr>
          <p:cNvPr id="5" name="Resim 4"/>
          <p:cNvPicPr>
            <a:picLocks noChangeAspect="1"/>
          </p:cNvPicPr>
          <p:nvPr/>
        </p:nvPicPr>
        <p:blipFill>
          <a:blip r:embed="rId2"/>
          <a:stretch>
            <a:fillRect/>
          </a:stretch>
        </p:blipFill>
        <p:spPr>
          <a:xfrm>
            <a:off x="752163" y="2348880"/>
            <a:ext cx="6502477" cy="4192270"/>
          </a:xfrm>
          <a:prstGeom prst="rect">
            <a:avLst/>
          </a:prstGeo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448" y="1393289"/>
            <a:ext cx="1511702" cy="1021095"/>
          </a:xfrm>
          <a:prstGeom prst="rect">
            <a:avLst/>
          </a:prstGeom>
        </p:spPr>
      </p:pic>
    </p:spTree>
    <p:extLst>
      <p:ext uri="{BB962C8B-B14F-4D97-AF65-F5344CB8AC3E}">
        <p14:creationId xmlns:p14="http://schemas.microsoft.com/office/powerpoint/2010/main" val="8013627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2: PROJECT HISTORIES</a:t>
            </a:r>
            <a:endParaRPr lang="en-US" sz="2800" dirty="0">
              <a:solidFill>
                <a:srgbClr val="00B0F0"/>
              </a:solidFill>
            </a:endParaRPr>
          </a:p>
        </p:txBody>
      </p:sp>
      <p:sp>
        <p:nvSpPr>
          <p:cNvPr id="3" name="Content Placeholder 2"/>
          <p:cNvSpPr>
            <a:spLocks noGrp="1"/>
          </p:cNvSpPr>
          <p:nvPr>
            <p:ph idx="1"/>
          </p:nvPr>
        </p:nvSpPr>
        <p:spPr>
          <a:xfrm>
            <a:off x="395536" y="1923807"/>
            <a:ext cx="7290054" cy="4385872"/>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a:solidFill>
                  <a:schemeClr val="tx1">
                    <a:lumMod val="75000"/>
                    <a:lumOff val="25000"/>
                  </a:schemeClr>
                </a:solidFill>
              </a:rPr>
              <a:t>KNOWLEDGE ELICITED ABOUT PROJECT HISTORIES</a:t>
            </a: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b="1" dirty="0"/>
              <a:t>Project </a:t>
            </a:r>
            <a:r>
              <a:rPr lang="en-US" sz="1800" b="1" dirty="0" smtClean="0"/>
              <a:t>Histories</a:t>
            </a:r>
            <a:r>
              <a:rPr lang="tr-TR" sz="1800" b="1" dirty="0" smtClean="0"/>
              <a:t>: </a:t>
            </a:r>
            <a:r>
              <a:rPr lang="en-US" sz="1800" dirty="0" smtClean="0"/>
              <a:t>basically </a:t>
            </a:r>
            <a:r>
              <a:rPr lang="en-US" sz="1800" dirty="0"/>
              <a:t>the repositories/data</a:t>
            </a:r>
            <a:r>
              <a:rPr lang="tr-TR" sz="1800" dirty="0"/>
              <a:t> </a:t>
            </a:r>
            <a:r>
              <a:rPr lang="en-US" sz="1800" dirty="0"/>
              <a:t>bases that are developed to contain useful</a:t>
            </a:r>
            <a:r>
              <a:rPr lang="tr-TR" sz="1800" dirty="0"/>
              <a:t> </a:t>
            </a:r>
            <a:r>
              <a:rPr lang="en-US" sz="1800" dirty="0"/>
              <a:t>information and knowledge from the previous </a:t>
            </a:r>
            <a:r>
              <a:rPr lang="en-US" sz="1800" dirty="0" smtClean="0"/>
              <a:t>projects.</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tr-TR" sz="1800" dirty="0" smtClean="0"/>
              <a:t>T</a:t>
            </a:r>
            <a:r>
              <a:rPr lang="en-US" sz="1800" dirty="0" smtClean="0"/>
              <a:t>he</a:t>
            </a:r>
            <a:r>
              <a:rPr lang="tr-TR" sz="1800" dirty="0" smtClean="0"/>
              <a:t> </a:t>
            </a:r>
            <a:r>
              <a:rPr lang="en-US" sz="1800" dirty="0" smtClean="0"/>
              <a:t>information</a:t>
            </a:r>
            <a:r>
              <a:rPr lang="en-US" sz="1800" dirty="0"/>
              <a:t>, like productivity rates on previous projects, cost and timelines, and client </a:t>
            </a:r>
            <a:r>
              <a:rPr lang="en-US" sz="1800" dirty="0" smtClean="0"/>
              <a:t>details,</a:t>
            </a:r>
            <a:r>
              <a:rPr lang="tr-TR" sz="1800" dirty="0" smtClean="0"/>
              <a:t> </a:t>
            </a:r>
            <a:r>
              <a:rPr lang="en-US" sz="1800" dirty="0" smtClean="0"/>
              <a:t>mainly </a:t>
            </a:r>
            <a:r>
              <a:rPr lang="en-US" sz="1800" dirty="0"/>
              <a:t>form the part of these </a:t>
            </a:r>
            <a:r>
              <a:rPr lang="en-US" sz="1800" dirty="0" smtClean="0"/>
              <a:t>repositories.</a:t>
            </a:r>
            <a:endParaRPr lang="tr-TR" sz="1800" dirty="0" smtClean="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a:t>Developing a history requires the sifting through of huge volumes of information generated</a:t>
            </a:r>
            <a:r>
              <a:rPr lang="tr-TR" sz="1800" dirty="0"/>
              <a:t> </a:t>
            </a:r>
            <a:r>
              <a:rPr lang="en-US" sz="1800" dirty="0"/>
              <a:t>while project is being executed, and identifying and sorting the information that may be of</a:t>
            </a:r>
            <a:r>
              <a:rPr lang="tr-TR" sz="1800" dirty="0"/>
              <a:t> </a:t>
            </a:r>
            <a:r>
              <a:rPr lang="en-US" sz="1800" dirty="0"/>
              <a:t>use on next projects. </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tr-TR" sz="1800" dirty="0"/>
              <a:t>M</a:t>
            </a:r>
            <a:r>
              <a:rPr lang="en-US" sz="1800" dirty="0" err="1"/>
              <a:t>ost</a:t>
            </a:r>
            <a:r>
              <a:rPr lang="en-US" sz="1800" dirty="0"/>
              <a:t> of the knowledge</a:t>
            </a:r>
            <a:r>
              <a:rPr lang="tr-TR" sz="1800" dirty="0"/>
              <a:t> </a:t>
            </a:r>
            <a:r>
              <a:rPr lang="en-US" sz="1800" dirty="0"/>
              <a:t>carried from one project to other remains “Tacit” – residing as knowledge of individuals. </a:t>
            </a:r>
            <a:endParaRPr lang="tr-TR" sz="1800" dirty="0"/>
          </a:p>
          <a:p>
            <a:pPr marL="719138" lvl="1" indent="-355600" algn="just" fontAlgn="base">
              <a:lnSpc>
                <a:spcPct val="100000"/>
              </a:lnSpc>
              <a:spcBef>
                <a:spcPts val="300"/>
              </a:spcBef>
              <a:spcAft>
                <a:spcPts val="300"/>
              </a:spcAft>
              <a:buSzPct val="100000"/>
              <a:buFont typeface="Menlo-Regular" charset="0"/>
              <a:buChar char="⇲"/>
              <a:tabLst>
                <a:tab pos="354013" algn="l"/>
              </a:tabLst>
              <a:defRPr/>
            </a:pPr>
            <a:endParaRPr lang="tr-TR" sz="1800" dirty="0"/>
          </a:p>
        </p:txBody>
      </p:sp>
      <p:sp>
        <p:nvSpPr>
          <p:cNvPr id="5" name="Slayt Numarası Yer Tutucusu 4"/>
          <p:cNvSpPr>
            <a:spLocks noGrp="1"/>
          </p:cNvSpPr>
          <p:nvPr>
            <p:ph type="sldNum" sz="quarter" idx="12"/>
          </p:nvPr>
        </p:nvSpPr>
        <p:spPr/>
        <p:txBody>
          <a:bodyPr/>
          <a:lstStyle/>
          <a:p>
            <a:pPr>
              <a:defRPr/>
            </a:pPr>
            <a:fld id="{13DE56A6-111B-4235-971F-CE6A0DAE0FEA}" type="slidenum">
              <a:rPr lang="tr-TR" smtClean="0"/>
              <a:pPr>
                <a:defRPr/>
              </a:pPr>
              <a:t>39</a:t>
            </a:fld>
            <a:endParaRPr lang="tr-TR" dirty="0"/>
          </a:p>
        </p:txBody>
      </p:sp>
      <p:cxnSp>
        <p:nvCxnSpPr>
          <p:cNvPr id="10" name="Straight Connector 9"/>
          <p:cNvCxnSpPr/>
          <p:nvPr/>
        </p:nvCxnSpPr>
        <p:spPr>
          <a:xfrm>
            <a:off x="467544"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448" y="1268760"/>
            <a:ext cx="1511702" cy="1021095"/>
          </a:xfrm>
          <a:prstGeom prst="rect">
            <a:avLst/>
          </a:prstGeom>
        </p:spPr>
      </p:pic>
    </p:spTree>
    <p:extLst>
      <p:ext uri="{BB962C8B-B14F-4D97-AF65-F5344CB8AC3E}">
        <p14:creationId xmlns:p14="http://schemas.microsoft.com/office/powerpoint/2010/main" val="945666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83568" y="409228"/>
            <a:ext cx="7239000" cy="1143000"/>
          </a:xfrm>
        </p:spPr>
        <p:txBody>
          <a:bodyPr vert="horz" lIns="45720" tIns="0" rIns="45720" bIns="0" anchor="b" anchorCtr="0">
            <a:normAutofit/>
            <a:scene3d>
              <a:camera prst="orthographicFront"/>
              <a:lightRig rig="soft" dir="t">
                <a:rot lat="0" lon="0" rev="15600000"/>
              </a:lightRig>
            </a:scene3d>
            <a:sp3d extrusionH="57150" prstMaterial="softEdge">
              <a:bevelT w="25400" h="38100"/>
            </a:sp3d>
          </a:bodyPr>
          <a:lstStyle/>
          <a:p>
            <a:r>
              <a:rPr lang="en-US" sz="2500" cap="none" dirty="0">
                <a:ln w="0"/>
                <a:solidFill>
                  <a:schemeClr val="tx1">
                    <a:lumMod val="95000"/>
                    <a:lumOff val="5000"/>
                  </a:schemeClr>
                </a:solidFill>
                <a:effectLst>
                  <a:outerShdw blurRad="38100" dist="25400" dir="5400000" algn="ctr" rotWithShape="0">
                    <a:srgbClr val="6E747A">
                      <a:alpha val="43000"/>
                    </a:srgbClr>
                  </a:outerShdw>
                </a:effectLst>
              </a:rPr>
              <a:t>SWITCHING AND COMBINING METHODOLOGIES </a:t>
            </a:r>
            <a:r>
              <a:rPr lang="en-US" sz="2500" cap="none" dirty="0">
                <a:ln w="0"/>
                <a:solidFill>
                  <a:schemeClr val="accent1"/>
                </a:solidFill>
                <a:effectLst>
                  <a:outerShdw blurRad="38100" dist="25400" dir="5400000" algn="ctr" rotWithShape="0">
                    <a:srgbClr val="6E747A">
                      <a:alpha val="43000"/>
                    </a:srgbClr>
                  </a:outerShdw>
                </a:effectLst>
              </a:rPr>
              <a:t/>
            </a:r>
            <a:br>
              <a:rPr lang="en-US" sz="2500" cap="none" dirty="0">
                <a:ln w="0"/>
                <a:solidFill>
                  <a:schemeClr val="accent1"/>
                </a:solidFill>
                <a:effectLst>
                  <a:outerShdw blurRad="38100" dist="25400" dir="5400000" algn="ctr" rotWithShape="0">
                    <a:srgbClr val="6E747A">
                      <a:alpha val="43000"/>
                    </a:srgbClr>
                  </a:outerShdw>
                </a:effectLst>
              </a:rPr>
            </a:br>
            <a:r>
              <a:rPr lang="en-US" sz="2500" cap="none" dirty="0">
                <a:ln w="0"/>
                <a:solidFill>
                  <a:schemeClr val="accent1"/>
                </a:solidFill>
                <a:effectLst>
                  <a:outerShdw blurRad="38100" dist="25400" dir="5400000" algn="ctr" rotWithShape="0">
                    <a:srgbClr val="6E747A">
                      <a:alpha val="43000"/>
                    </a:srgbClr>
                  </a:outerShdw>
                </a:effectLst>
              </a:rPr>
              <a:t>INTRODUCTION</a:t>
            </a:r>
          </a:p>
        </p:txBody>
      </p:sp>
      <p:sp>
        <p:nvSpPr>
          <p:cNvPr id="3" name="Content Placeholder 2"/>
          <p:cNvSpPr>
            <a:spLocks noGrp="1"/>
          </p:cNvSpPr>
          <p:nvPr>
            <p:ph idx="1"/>
          </p:nvPr>
        </p:nvSpPr>
        <p:spPr>
          <a:xfrm>
            <a:off x="539552" y="1772816"/>
            <a:ext cx="7290054" cy="4224528"/>
          </a:xfrm>
        </p:spPr>
        <p:txBody>
          <a:bodyPr>
            <a:normAutofit/>
          </a:bodyPr>
          <a:lstStyle/>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So far, the use of system methodologies was described as if problems and situations present themselves in such a way that the choice of methodology is clear and obvious.</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Conflict and unease are present.</a:t>
            </a:r>
          </a:p>
          <a:p>
            <a:pPr marL="1073150" lvl="1" indent="-346075" algn="just">
              <a:lnSpc>
                <a:spcPct val="100000"/>
              </a:lnSpc>
              <a:spcBef>
                <a:spcPts val="300"/>
              </a:spcBef>
              <a:spcAft>
                <a:spcPts val="300"/>
              </a:spcAft>
              <a:buFont typeface="Arial" charset="0"/>
              <a:buChar char="•"/>
              <a:tabLst>
                <a:tab pos="354013" algn="l"/>
              </a:tabLst>
            </a:pPr>
            <a:r>
              <a:rPr lang="en-US" sz="1800" dirty="0" smtClean="0"/>
              <a:t>Soft Systems Methodology</a:t>
            </a:r>
            <a:endParaRPr lang="en-US" sz="1800" dirty="0"/>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The presenting problem is structured and there is a large measure of agreement about it.</a:t>
            </a:r>
          </a:p>
          <a:p>
            <a:pPr marL="1073150" lvl="1" indent="-346075" algn="just">
              <a:lnSpc>
                <a:spcPct val="100000"/>
              </a:lnSpc>
              <a:spcBef>
                <a:spcPts val="300"/>
              </a:spcBef>
              <a:spcAft>
                <a:spcPts val="300"/>
              </a:spcAft>
              <a:buFont typeface="Arial" charset="0"/>
              <a:buChar char="•"/>
              <a:tabLst>
                <a:tab pos="354013" algn="l"/>
              </a:tabLst>
            </a:pPr>
            <a:r>
              <a:rPr lang="en-US" sz="1800" dirty="0" smtClean="0"/>
              <a:t>Hard Systems Methodology</a:t>
            </a:r>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Unfortunately, the analyst is rarely faced with situations where the choice of methodology is clear-cut.</a:t>
            </a:r>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4</a:t>
            </a:fld>
            <a:endParaRPr lang="tr-TR" dirty="0"/>
          </a:p>
        </p:txBody>
      </p:sp>
      <p:cxnSp>
        <p:nvCxnSpPr>
          <p:cNvPr id="9" name="Straight Connector 8"/>
          <p:cNvCxnSpPr/>
          <p:nvPr/>
        </p:nvCxnSpPr>
        <p:spPr>
          <a:xfrm>
            <a:off x="768096" y="1196752"/>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6104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a:ln w="0"/>
                <a:solidFill>
                  <a:schemeClr val="tx1"/>
                </a:solidFill>
                <a:effectLst>
                  <a:outerShdw blurRad="38100" dist="19050" dir="2700000" algn="tl" rotWithShape="0">
                    <a:schemeClr val="dk1">
                      <a:alpha val="40000"/>
                    </a:schemeClr>
                  </a:outerShdw>
                </a:effectLst>
              </a:rPr>
              <a:t>CASE STUDY: APPLICATION OF SSM TO KNOWLEDGE MANAGEMENT</a:t>
            </a:r>
            <a:r>
              <a:rPr lang="en-US" sz="2800" b="1" cap="none" spc="0" dirty="0">
                <a:ln/>
                <a:solidFill>
                  <a:schemeClr val="accent4"/>
                </a:solidFill>
              </a:rPr>
              <a:t/>
            </a:r>
            <a:br>
              <a:rPr lang="en-US" sz="2800" b="1" cap="none" spc="0" dirty="0">
                <a:ln/>
                <a:solidFill>
                  <a:schemeClr val="accent4"/>
                </a:solidFill>
              </a:rPr>
            </a:br>
            <a:r>
              <a:rPr lang="tr-TR" sz="2800" cap="none" spc="0" dirty="0" smtClean="0">
                <a:ln w="0"/>
                <a:solidFill>
                  <a:schemeClr val="accent1"/>
                </a:solidFill>
                <a:effectLst>
                  <a:outerShdw blurRad="38100" dist="25400" dir="5400000" algn="ctr" rotWithShape="0">
                    <a:srgbClr val="6E747A">
                      <a:alpha val="43000"/>
                    </a:srgbClr>
                  </a:outerShdw>
                </a:effectLst>
              </a:rPr>
              <a:t>CASE 2: PROJECT HISTORIES</a:t>
            </a:r>
            <a:endParaRPr lang="en-US" sz="2800" dirty="0">
              <a:solidFill>
                <a:srgbClr val="00B0F0"/>
              </a:solidFill>
            </a:endParaRPr>
          </a:p>
        </p:txBody>
      </p:sp>
      <p:sp>
        <p:nvSpPr>
          <p:cNvPr id="3" name="Content Placeholder 2"/>
          <p:cNvSpPr>
            <a:spLocks noGrp="1"/>
          </p:cNvSpPr>
          <p:nvPr>
            <p:ph idx="1"/>
          </p:nvPr>
        </p:nvSpPr>
        <p:spPr>
          <a:xfrm>
            <a:off x="422163" y="1772816"/>
            <a:ext cx="7290054" cy="4385872"/>
          </a:xfrm>
        </p:spPr>
        <p:txBody>
          <a:bodyPr>
            <a:normAutofit lnSpcReduction="10000"/>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b="1" dirty="0" smtClean="0">
                <a:solidFill>
                  <a:schemeClr val="tx1">
                    <a:lumMod val="75000"/>
                    <a:lumOff val="25000"/>
                  </a:schemeClr>
                </a:solidFill>
              </a:rPr>
              <a:t>CONCLUSION</a:t>
            </a:r>
            <a:endParaRPr lang="tr-TR" sz="1800" b="1" dirty="0">
              <a:solidFill>
                <a:schemeClr val="tx1">
                  <a:lumMod val="75000"/>
                  <a:lumOff val="25000"/>
                </a:schemeClr>
              </a:solidFill>
            </a:endParaRPr>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smtClean="0"/>
              <a:t>Knowledge </a:t>
            </a:r>
            <a:r>
              <a:rPr lang="en-US" sz="1800" dirty="0"/>
              <a:t>Management places a great emphasis upon the project </a:t>
            </a:r>
            <a:r>
              <a:rPr lang="en-US" sz="1800" dirty="0" smtClean="0"/>
              <a:t>histories</a:t>
            </a:r>
            <a:r>
              <a:rPr lang="tr-TR" sz="1800" dirty="0" smtClean="0"/>
              <a:t>.</a:t>
            </a:r>
          </a:p>
          <a:p>
            <a:pPr marL="1074738" lvl="1" indent="-354013"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tr-TR" sz="1800" dirty="0" smtClean="0"/>
              <a:t>E</a:t>
            </a:r>
            <a:r>
              <a:rPr lang="en-US" sz="1800" dirty="0" err="1" smtClean="0"/>
              <a:t>fforts</a:t>
            </a:r>
            <a:r>
              <a:rPr lang="tr-TR" sz="1800" dirty="0" smtClean="0"/>
              <a:t> </a:t>
            </a:r>
            <a:r>
              <a:rPr lang="en-US" sz="1800" dirty="0"/>
              <a:t>are made to turn “Tacit” knowledge of the individuals into “Explicit” and is disseminated to</a:t>
            </a:r>
            <a:r>
              <a:rPr lang="tr-TR" sz="1800" dirty="0"/>
              <a:t> </a:t>
            </a:r>
            <a:r>
              <a:rPr lang="en-US" sz="1800" dirty="0"/>
              <a:t>all others through these </a:t>
            </a:r>
            <a:r>
              <a:rPr lang="en-US" sz="1800" dirty="0" smtClean="0"/>
              <a:t>repositories</a:t>
            </a:r>
            <a:r>
              <a:rPr lang="tr-TR" sz="1800" dirty="0" smtClean="0"/>
              <a:t> (see </a:t>
            </a:r>
            <a:r>
              <a:rPr lang="tr-TR" sz="1800" dirty="0" err="1" smtClean="0"/>
              <a:t>Conceptual</a:t>
            </a:r>
            <a:r>
              <a:rPr lang="tr-TR" sz="1800" dirty="0" smtClean="0"/>
              <a:t> Model)</a:t>
            </a:r>
            <a:r>
              <a:rPr lang="en-US" sz="1800" dirty="0" smtClean="0"/>
              <a:t>. </a:t>
            </a:r>
            <a:endParaRPr lang="tr-TR" sz="1800" dirty="0"/>
          </a:p>
          <a:p>
            <a:pPr marL="1074738" lvl="1" indent="-354013" algn="just" fontAlgn="base">
              <a:lnSpc>
                <a:spcPct val="100000"/>
              </a:lnSpc>
              <a:spcBef>
                <a:spcPts val="300"/>
              </a:spcBef>
              <a:spcAft>
                <a:spcPts val="300"/>
              </a:spcAft>
              <a:buSzPct val="100000"/>
              <a:buFont typeface="Arial" panose="020B0604020202020204" pitchFamily="34" charset="0"/>
              <a:buChar char="•"/>
              <a:tabLst>
                <a:tab pos="354013" algn="l"/>
              </a:tabLst>
              <a:defRPr/>
            </a:pPr>
            <a:r>
              <a:rPr lang="en-US" sz="1800" dirty="0" smtClean="0"/>
              <a:t>These </a:t>
            </a:r>
            <a:r>
              <a:rPr lang="en-US" sz="1800" dirty="0"/>
              <a:t>repositories, then, contain lessons learnt, </a:t>
            </a:r>
            <a:r>
              <a:rPr lang="en-US" sz="1800" dirty="0" smtClean="0"/>
              <a:t>unique</a:t>
            </a:r>
            <a:r>
              <a:rPr lang="tr-TR" sz="1800" dirty="0" smtClean="0"/>
              <a:t> </a:t>
            </a:r>
            <a:r>
              <a:rPr lang="en-US" sz="1800" dirty="0" smtClean="0"/>
              <a:t>problem </a:t>
            </a:r>
            <a:r>
              <a:rPr lang="en-US" sz="1800" dirty="0"/>
              <a:t>handling techniques devised by the individual when faced with problem on </a:t>
            </a:r>
            <a:r>
              <a:rPr lang="en-US" sz="1800" dirty="0" smtClean="0"/>
              <a:t>the</a:t>
            </a:r>
            <a:r>
              <a:rPr lang="tr-TR" sz="1800" dirty="0" smtClean="0"/>
              <a:t> </a:t>
            </a:r>
            <a:r>
              <a:rPr lang="en-US" sz="1800" dirty="0" smtClean="0"/>
              <a:t>project</a:t>
            </a:r>
            <a:r>
              <a:rPr lang="en-US" sz="1800" dirty="0"/>
              <a:t>, etc so as to stop “Re-inventing the wheel” on the next project thus saving time </a:t>
            </a:r>
            <a:r>
              <a:rPr lang="en-US" sz="1800" dirty="0" smtClean="0"/>
              <a:t>and</a:t>
            </a:r>
            <a:r>
              <a:rPr lang="tr-TR" sz="1800" dirty="0" smtClean="0"/>
              <a:t> </a:t>
            </a:r>
            <a:r>
              <a:rPr lang="en-US" sz="1800" dirty="0" smtClean="0"/>
              <a:t>resources</a:t>
            </a:r>
            <a:r>
              <a:rPr lang="en-US" sz="1800" dirty="0"/>
              <a:t>. </a:t>
            </a:r>
            <a:endParaRPr lang="tr-TR" sz="1800" dirty="0" smtClean="0"/>
          </a:p>
          <a:p>
            <a:pPr marL="719138" lvl="1" indent="-355600" algn="just" fontAlgn="base">
              <a:lnSpc>
                <a:spcPct val="100000"/>
              </a:lnSpc>
              <a:spcBef>
                <a:spcPts val="300"/>
              </a:spcBef>
              <a:spcAft>
                <a:spcPts val="300"/>
              </a:spcAft>
              <a:buSzPct val="100000"/>
              <a:buFont typeface="Menlo-Regular" charset="0"/>
              <a:buChar char="⇲"/>
              <a:tabLst>
                <a:tab pos="354013" algn="l"/>
              </a:tabLst>
              <a:defRPr/>
            </a:pPr>
            <a:r>
              <a:rPr lang="en-US" sz="1800" dirty="0" smtClean="0"/>
              <a:t>Attaching </a:t>
            </a:r>
            <a:r>
              <a:rPr lang="en-US" sz="1800" dirty="0"/>
              <a:t>the context of Knowledge Management to the scenario of </a:t>
            </a:r>
            <a:r>
              <a:rPr lang="en-US" sz="1800" dirty="0" smtClean="0"/>
              <a:t>project</a:t>
            </a:r>
            <a:r>
              <a:rPr lang="tr-TR" sz="1800" dirty="0" smtClean="0"/>
              <a:t> </a:t>
            </a:r>
            <a:r>
              <a:rPr lang="en-US" sz="1800" dirty="0" smtClean="0"/>
              <a:t>histories </a:t>
            </a:r>
            <a:r>
              <a:rPr lang="en-US" sz="1800" dirty="0"/>
              <a:t>will give these histories a new </a:t>
            </a:r>
            <a:r>
              <a:rPr lang="en-US" sz="1800" dirty="0" err="1"/>
              <a:t>vigour</a:t>
            </a:r>
            <a:r>
              <a:rPr lang="en-US" sz="1800" dirty="0"/>
              <a:t> and framework for understanding by </a:t>
            </a:r>
            <a:r>
              <a:rPr lang="en-US" sz="1800" dirty="0" smtClean="0"/>
              <a:t>both</a:t>
            </a:r>
            <a:r>
              <a:rPr lang="tr-TR" sz="1800" dirty="0" smtClean="0"/>
              <a:t> </a:t>
            </a:r>
            <a:r>
              <a:rPr lang="en-US" sz="1800" dirty="0" smtClean="0"/>
              <a:t>senior </a:t>
            </a:r>
            <a:r>
              <a:rPr lang="en-US" sz="1800" dirty="0"/>
              <a:t>management and the project team</a:t>
            </a:r>
            <a:r>
              <a:rPr lang="en-US" sz="1800" dirty="0" smtClean="0"/>
              <a:t>.</a:t>
            </a:r>
            <a:endParaRPr lang="en-US" sz="1800" dirty="0"/>
          </a:p>
        </p:txBody>
      </p:sp>
      <p:sp>
        <p:nvSpPr>
          <p:cNvPr id="5" name="Slayt Numarası Yer Tutucusu 4"/>
          <p:cNvSpPr>
            <a:spLocks noGrp="1"/>
          </p:cNvSpPr>
          <p:nvPr>
            <p:ph type="sldNum" sz="quarter" idx="12"/>
          </p:nvPr>
        </p:nvSpPr>
        <p:spPr/>
        <p:txBody>
          <a:bodyPr/>
          <a:lstStyle/>
          <a:p>
            <a:pPr>
              <a:defRPr/>
            </a:pPr>
            <a:fld id="{13DE56A6-111B-4235-971F-CE6A0DAE0FEA}" type="slidenum">
              <a:rPr lang="tr-TR" smtClean="0"/>
              <a:pPr>
                <a:defRPr/>
              </a:pPr>
              <a:t>40</a:t>
            </a:fld>
            <a:endParaRPr lang="tr-TR" dirty="0"/>
          </a:p>
        </p:txBody>
      </p:sp>
      <p:cxnSp>
        <p:nvCxnSpPr>
          <p:cNvPr id="10" name="Straight Connector 9"/>
          <p:cNvCxnSpPr/>
          <p:nvPr/>
        </p:nvCxnSpPr>
        <p:spPr>
          <a:xfrm>
            <a:off x="395536" y="1124744"/>
            <a:ext cx="7290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448" y="1135835"/>
            <a:ext cx="1511702" cy="1021095"/>
          </a:xfrm>
          <a:prstGeom prst="rect">
            <a:avLst/>
          </a:prstGeom>
        </p:spPr>
      </p:pic>
    </p:spTree>
    <p:extLst>
      <p:ext uri="{BB962C8B-B14F-4D97-AF65-F5344CB8AC3E}">
        <p14:creationId xmlns:p14="http://schemas.microsoft.com/office/powerpoint/2010/main" val="1682516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555776" y="2348880"/>
            <a:ext cx="7242048" cy="1143000"/>
          </a:xfrm>
        </p:spPr>
        <p:txBody>
          <a:bodyPr>
            <a:normAutofit/>
          </a:bodyPr>
          <a:lstStyle/>
          <a:p>
            <a:r>
              <a:rPr lang="tr-TR" sz="5400" cap="none" dirty="0" smtClean="0">
                <a:ln w="0"/>
                <a:solidFill>
                  <a:schemeClr val="accent1"/>
                </a:solidFill>
                <a:effectLst>
                  <a:outerShdw blurRad="38100" dist="25400" dir="5400000" algn="ctr" rotWithShape="0">
                    <a:srgbClr val="6E747A">
                      <a:alpha val="43000"/>
                    </a:srgbClr>
                  </a:outerShdw>
                </a:effectLst>
              </a:rPr>
              <a:t>THE END…</a:t>
            </a:r>
            <a:endParaRPr lang="tr-TR" sz="6000" cap="none" spc="0" dirty="0">
              <a:ln w="0"/>
              <a:solidFill>
                <a:schemeClr val="tx1"/>
              </a:solidFill>
              <a:effectLst>
                <a:outerShdw blurRad="38100" dist="19050" dir="2700000" algn="tl" rotWithShape="0">
                  <a:schemeClr val="dk1">
                    <a:alpha val="40000"/>
                  </a:schemeClr>
                </a:outerShdw>
              </a:effectLst>
            </a:endParaRPr>
          </a:p>
        </p:txBody>
      </p:sp>
      <p:sp>
        <p:nvSpPr>
          <p:cNvPr id="2" name="Slayt Numarası Yer Tutucusu 1"/>
          <p:cNvSpPr>
            <a:spLocks noGrp="1"/>
          </p:cNvSpPr>
          <p:nvPr>
            <p:ph type="sldNum" sz="quarter" idx="12"/>
          </p:nvPr>
        </p:nvSpPr>
        <p:spPr/>
        <p:txBody>
          <a:bodyPr/>
          <a:lstStyle/>
          <a:p>
            <a:pPr>
              <a:defRPr/>
            </a:pPr>
            <a:fld id="{D9099591-F48C-4055-92A6-5677E0DE2A05}" type="slidenum">
              <a:rPr lang="tr-TR" smtClean="0"/>
              <a:pPr>
                <a:defRPr/>
              </a:pPr>
              <a:t>41</a:t>
            </a:fld>
            <a:endParaRPr lang="tr-TR" dirty="0"/>
          </a:p>
        </p:txBody>
      </p:sp>
    </p:spTree>
    <p:extLst>
      <p:ext uri="{BB962C8B-B14F-4D97-AF65-F5344CB8AC3E}">
        <p14:creationId xmlns:p14="http://schemas.microsoft.com/office/powerpoint/2010/main" val="5645642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pPr>
              <a:lnSpc>
                <a:spcPct val="100000"/>
              </a:lnSpc>
            </a:pPr>
            <a:r>
              <a:rPr lang="tr-TR" sz="2800" cap="none" spc="0" dirty="0" smtClean="0">
                <a:ln w="0"/>
                <a:solidFill>
                  <a:schemeClr val="tx1"/>
                </a:solidFill>
                <a:effectLst>
                  <a:outerShdw blurRad="38100" dist="19050" dir="2700000" algn="tl" rotWithShape="0">
                    <a:schemeClr val="dk1">
                      <a:alpha val="40000"/>
                    </a:schemeClr>
                  </a:outerShdw>
                </a:effectLst>
              </a:rPr>
              <a:t>REFERENCES</a:t>
            </a:r>
            <a:endParaRPr lang="en-US" sz="2800" dirty="0">
              <a:solidFill>
                <a:srgbClr val="00B0F0"/>
              </a:solidFill>
            </a:endParaRPr>
          </a:p>
        </p:txBody>
      </p:sp>
      <p:sp>
        <p:nvSpPr>
          <p:cNvPr id="3" name="Content Placeholder 2"/>
          <p:cNvSpPr>
            <a:spLocks noGrp="1"/>
          </p:cNvSpPr>
          <p:nvPr>
            <p:ph idx="1"/>
          </p:nvPr>
        </p:nvSpPr>
        <p:spPr>
          <a:xfrm>
            <a:off x="768096" y="2084832"/>
            <a:ext cx="7290054" cy="4385872"/>
          </a:xfrm>
        </p:spPr>
        <p:txBody>
          <a:bodyPr>
            <a:normAutofit/>
          </a:bodyPr>
          <a:lstStyle/>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dirty="0" err="1">
                <a:solidFill>
                  <a:schemeClr val="tx1">
                    <a:lumMod val="75000"/>
                    <a:lumOff val="25000"/>
                  </a:schemeClr>
                </a:solidFill>
              </a:rPr>
              <a:t>Waring</a:t>
            </a:r>
            <a:r>
              <a:rPr lang="tr-TR" sz="1800" dirty="0">
                <a:solidFill>
                  <a:schemeClr val="tx1">
                    <a:lumMod val="75000"/>
                    <a:lumOff val="25000"/>
                  </a:schemeClr>
                </a:solidFill>
              </a:rPr>
              <a:t>, A. (1996). </a:t>
            </a:r>
            <a:r>
              <a:rPr lang="en-US" sz="1800" dirty="0" err="1">
                <a:solidFill>
                  <a:schemeClr val="tx1">
                    <a:lumMod val="75000"/>
                    <a:lumOff val="25000"/>
                  </a:schemeClr>
                </a:solidFill>
              </a:rPr>
              <a:t>Pract</a:t>
            </a:r>
            <a:r>
              <a:rPr lang="tr-TR" sz="1800" dirty="0">
                <a:solidFill>
                  <a:schemeClr val="tx1">
                    <a:lumMod val="75000"/>
                    <a:lumOff val="25000"/>
                  </a:schemeClr>
                </a:solidFill>
              </a:rPr>
              <a:t>i</a:t>
            </a:r>
            <a:r>
              <a:rPr lang="en-US" sz="1800" dirty="0" err="1">
                <a:solidFill>
                  <a:schemeClr val="tx1">
                    <a:lumMod val="75000"/>
                    <a:lumOff val="25000"/>
                  </a:schemeClr>
                </a:solidFill>
              </a:rPr>
              <a:t>cal</a:t>
            </a:r>
            <a:r>
              <a:rPr lang="en-US" sz="1800" dirty="0">
                <a:solidFill>
                  <a:schemeClr val="tx1">
                    <a:lumMod val="75000"/>
                    <a:lumOff val="25000"/>
                  </a:schemeClr>
                </a:solidFill>
              </a:rPr>
              <a:t> </a:t>
            </a:r>
            <a:r>
              <a:rPr lang="tr-TR" sz="1800" dirty="0" smtClean="0">
                <a:solidFill>
                  <a:schemeClr val="tx1">
                    <a:lumMod val="75000"/>
                    <a:lumOff val="25000"/>
                  </a:schemeClr>
                </a:solidFill>
              </a:rPr>
              <a:t>s</a:t>
            </a:r>
            <a:r>
              <a:rPr lang="en-US" sz="1800" dirty="0" err="1" smtClean="0">
                <a:solidFill>
                  <a:schemeClr val="tx1">
                    <a:lumMod val="75000"/>
                    <a:lumOff val="25000"/>
                  </a:schemeClr>
                </a:solidFill>
              </a:rPr>
              <a:t>ystem</a:t>
            </a:r>
            <a:r>
              <a:rPr lang="en-US" sz="1800" dirty="0" smtClean="0">
                <a:solidFill>
                  <a:schemeClr val="tx1">
                    <a:lumMod val="75000"/>
                    <a:lumOff val="25000"/>
                  </a:schemeClr>
                </a:solidFill>
              </a:rPr>
              <a:t> </a:t>
            </a:r>
            <a:r>
              <a:rPr lang="tr-TR" sz="1800" dirty="0" err="1" smtClean="0">
                <a:solidFill>
                  <a:schemeClr val="tx1">
                    <a:lumMod val="75000"/>
                    <a:lumOff val="25000"/>
                  </a:schemeClr>
                </a:solidFill>
              </a:rPr>
              <a:t>t</a:t>
            </a:r>
            <a:r>
              <a:rPr lang="en-US" sz="1800" dirty="0" smtClean="0">
                <a:solidFill>
                  <a:schemeClr val="tx1">
                    <a:lumMod val="75000"/>
                    <a:lumOff val="25000"/>
                  </a:schemeClr>
                </a:solidFill>
              </a:rPr>
              <a:t>h</a:t>
            </a:r>
            <a:r>
              <a:rPr lang="tr-TR" sz="1800" dirty="0" err="1">
                <a:solidFill>
                  <a:schemeClr val="tx1">
                    <a:lumMod val="75000"/>
                    <a:lumOff val="25000"/>
                  </a:schemeClr>
                </a:solidFill>
              </a:rPr>
              <a:t>inking</a:t>
            </a:r>
            <a:r>
              <a:rPr lang="tr-TR" sz="1800" dirty="0">
                <a:solidFill>
                  <a:schemeClr val="tx1">
                    <a:lumMod val="75000"/>
                    <a:lumOff val="25000"/>
                  </a:schemeClr>
                </a:solidFill>
              </a:rPr>
              <a:t>.</a:t>
            </a:r>
          </a:p>
          <a:p>
            <a:pPr marL="363538" lvl="1" indent="-355600" algn="just" fontAlgn="base">
              <a:lnSpc>
                <a:spcPct val="100000"/>
              </a:lnSpc>
              <a:spcBef>
                <a:spcPts val="300"/>
              </a:spcBef>
              <a:spcAft>
                <a:spcPts val="300"/>
              </a:spcAft>
              <a:buClr>
                <a:schemeClr val="tx2"/>
              </a:buClr>
              <a:buSzPct val="100000"/>
              <a:buFont typeface="Wingdings" panose="05000000000000000000" pitchFamily="2" charset="2"/>
              <a:buChar char="n"/>
              <a:tabLst>
                <a:tab pos="354013" algn="l"/>
              </a:tabLst>
              <a:defRPr/>
            </a:pPr>
            <a:r>
              <a:rPr lang="tr-TR" sz="1800" dirty="0" err="1">
                <a:solidFill>
                  <a:schemeClr val="tx1">
                    <a:lumMod val="75000"/>
                    <a:lumOff val="25000"/>
                  </a:schemeClr>
                </a:solidFill>
              </a:rPr>
              <a:t>Maqsood</a:t>
            </a:r>
            <a:r>
              <a:rPr lang="tr-TR" sz="1800" dirty="0">
                <a:solidFill>
                  <a:schemeClr val="tx1">
                    <a:lumMod val="75000"/>
                    <a:lumOff val="25000"/>
                  </a:schemeClr>
                </a:solidFill>
              </a:rPr>
              <a:t>, T., </a:t>
            </a:r>
            <a:r>
              <a:rPr lang="tr-TR" sz="1800" dirty="0" err="1">
                <a:solidFill>
                  <a:schemeClr val="tx1">
                    <a:lumMod val="75000"/>
                    <a:lumOff val="25000"/>
                  </a:schemeClr>
                </a:solidFill>
              </a:rPr>
              <a:t>Finegan</a:t>
            </a:r>
            <a:r>
              <a:rPr lang="tr-TR" sz="1800" dirty="0">
                <a:solidFill>
                  <a:schemeClr val="tx1">
                    <a:lumMod val="75000"/>
                    <a:lumOff val="25000"/>
                  </a:schemeClr>
                </a:solidFill>
              </a:rPr>
              <a:t>, A. D., </a:t>
            </a:r>
            <a:r>
              <a:rPr lang="tr-TR" sz="1800" dirty="0" err="1">
                <a:solidFill>
                  <a:schemeClr val="tx1">
                    <a:lumMod val="75000"/>
                    <a:lumOff val="25000"/>
                  </a:schemeClr>
                </a:solidFill>
              </a:rPr>
              <a:t>Walker</a:t>
            </a:r>
            <a:r>
              <a:rPr lang="tr-TR" sz="1800" dirty="0">
                <a:solidFill>
                  <a:schemeClr val="tx1">
                    <a:lumMod val="75000"/>
                    <a:lumOff val="25000"/>
                  </a:schemeClr>
                </a:solidFill>
              </a:rPr>
              <a:t>, D. H. T. </a:t>
            </a:r>
            <a:r>
              <a:rPr lang="en-US" sz="1800" dirty="0">
                <a:solidFill>
                  <a:schemeClr val="tx1">
                    <a:lumMod val="75000"/>
                    <a:lumOff val="25000"/>
                  </a:schemeClr>
                </a:solidFill>
              </a:rPr>
              <a:t>Five case studies applying </a:t>
            </a:r>
            <a:r>
              <a:rPr lang="tr-TR" sz="1800" dirty="0">
                <a:solidFill>
                  <a:schemeClr val="tx1">
                    <a:lumMod val="75000"/>
                    <a:lumOff val="25000"/>
                  </a:schemeClr>
                </a:solidFill>
              </a:rPr>
              <a:t>s</a:t>
            </a:r>
            <a:r>
              <a:rPr lang="en-US" sz="1800" dirty="0">
                <a:solidFill>
                  <a:schemeClr val="tx1">
                    <a:lumMod val="75000"/>
                    <a:lumOff val="25000"/>
                  </a:schemeClr>
                </a:solidFill>
              </a:rPr>
              <a:t>oft </a:t>
            </a:r>
            <a:r>
              <a:rPr lang="tr-TR" sz="1800" dirty="0">
                <a:solidFill>
                  <a:schemeClr val="tx1">
                    <a:lumMod val="75000"/>
                    <a:lumOff val="25000"/>
                  </a:schemeClr>
                </a:solidFill>
              </a:rPr>
              <a:t>s</a:t>
            </a:r>
            <a:r>
              <a:rPr lang="en-US" sz="1800" dirty="0" err="1">
                <a:solidFill>
                  <a:schemeClr val="tx1">
                    <a:lumMod val="75000"/>
                    <a:lumOff val="25000"/>
                  </a:schemeClr>
                </a:solidFill>
              </a:rPr>
              <a:t>ystems</a:t>
            </a:r>
            <a:r>
              <a:rPr lang="en-US" sz="1800" dirty="0">
                <a:solidFill>
                  <a:schemeClr val="tx1">
                    <a:lumMod val="75000"/>
                    <a:lumOff val="25000"/>
                  </a:schemeClr>
                </a:solidFill>
              </a:rPr>
              <a:t> </a:t>
            </a:r>
            <a:r>
              <a:rPr lang="tr-TR" sz="1800" dirty="0">
                <a:solidFill>
                  <a:schemeClr val="tx1">
                    <a:lumMod val="75000"/>
                    <a:lumOff val="25000"/>
                  </a:schemeClr>
                </a:solidFill>
              </a:rPr>
              <a:t>m</a:t>
            </a:r>
            <a:r>
              <a:rPr lang="en-US" sz="1800" dirty="0" err="1">
                <a:solidFill>
                  <a:schemeClr val="tx1">
                    <a:lumMod val="75000"/>
                    <a:lumOff val="25000"/>
                  </a:schemeClr>
                </a:solidFill>
              </a:rPr>
              <a:t>ethodology</a:t>
            </a:r>
            <a:r>
              <a:rPr lang="en-US" sz="1800" dirty="0">
                <a:solidFill>
                  <a:schemeClr val="tx1">
                    <a:lumMod val="75000"/>
                    <a:lumOff val="25000"/>
                  </a:schemeClr>
                </a:solidFill>
              </a:rPr>
              <a:t> to</a:t>
            </a:r>
            <a:r>
              <a:rPr lang="tr-TR" sz="1800" dirty="0">
                <a:solidFill>
                  <a:schemeClr val="tx1">
                    <a:lumMod val="75000"/>
                    <a:lumOff val="25000"/>
                  </a:schemeClr>
                </a:solidFill>
              </a:rPr>
              <a:t> knowledge </a:t>
            </a:r>
            <a:r>
              <a:rPr lang="tr-TR" sz="1800" dirty="0" smtClean="0">
                <a:solidFill>
                  <a:schemeClr val="tx1">
                    <a:lumMod val="75000"/>
                    <a:lumOff val="25000"/>
                  </a:schemeClr>
                </a:solidFill>
              </a:rPr>
              <a:t>management.</a:t>
            </a:r>
            <a:endParaRPr lang="tr-TR" sz="1800" dirty="0">
              <a:solidFill>
                <a:schemeClr val="tx1">
                  <a:lumMod val="75000"/>
                  <a:lumOff val="25000"/>
                </a:schemeClr>
              </a:solidFill>
            </a:endParaRPr>
          </a:p>
        </p:txBody>
      </p:sp>
      <p:sp>
        <p:nvSpPr>
          <p:cNvPr id="5" name="Slayt Numarası Yer Tutucusu 4"/>
          <p:cNvSpPr>
            <a:spLocks noGrp="1"/>
          </p:cNvSpPr>
          <p:nvPr>
            <p:ph type="sldNum" sz="quarter" idx="12"/>
          </p:nvPr>
        </p:nvSpPr>
        <p:spPr/>
        <p:txBody>
          <a:bodyPr/>
          <a:lstStyle/>
          <a:p>
            <a:pPr>
              <a:defRPr/>
            </a:pPr>
            <a:fld id="{13DE56A6-111B-4235-971F-CE6A0DAE0FEA}" type="slidenum">
              <a:rPr lang="tr-TR" smtClean="0"/>
              <a:pPr>
                <a:defRPr/>
              </a:pPr>
              <a:t>42</a:t>
            </a:fld>
            <a:endParaRPr lang="tr-TR" dirty="0"/>
          </a:p>
        </p:txBody>
      </p:sp>
    </p:spTree>
    <p:extLst>
      <p:ext uri="{BB962C8B-B14F-4D97-AF65-F5344CB8AC3E}">
        <p14:creationId xmlns:p14="http://schemas.microsoft.com/office/powerpoint/2010/main" val="974506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smtClean="0">
                <a:ln w="0"/>
                <a:solidFill>
                  <a:schemeClr val="tx1"/>
                </a:solidFill>
                <a:effectLst>
                  <a:outerShdw blurRad="38100" dist="19050" dir="2700000" algn="tl" rotWithShape="0">
                    <a:schemeClr val="dk1">
                      <a:alpha val="40000"/>
                    </a:schemeClr>
                  </a:outerShdw>
                </a:effectLst>
              </a:rPr>
              <a:t>SWITCHING AND COMBINING METHODOLOGIES </a:t>
            </a:r>
            <a:r>
              <a:rPr lang="en-US" sz="2800" b="1" cap="none" spc="0" dirty="0">
                <a:ln/>
                <a:solidFill>
                  <a:schemeClr val="accent4"/>
                </a:solidFill>
              </a:rPr>
              <a:t/>
            </a:r>
            <a:br>
              <a:rPr lang="en-US" sz="2800" b="1" cap="none" spc="0" dirty="0">
                <a:ln/>
                <a:solidFill>
                  <a:schemeClr val="accent4"/>
                </a:solidFill>
              </a:rPr>
            </a:br>
            <a:r>
              <a:rPr lang="en-US" sz="2800" cap="none" spc="0" dirty="0" smtClean="0">
                <a:ln w="0"/>
                <a:solidFill>
                  <a:schemeClr val="accent1"/>
                </a:solidFill>
                <a:effectLst>
                  <a:outerShdw blurRad="38100" dist="25400" dir="5400000" algn="ctr" rotWithShape="0">
                    <a:srgbClr val="6E747A">
                      <a:alpha val="43000"/>
                    </a:srgbClr>
                  </a:outerShdw>
                </a:effectLst>
              </a:rPr>
              <a:t>INTRODUCTION</a:t>
            </a:r>
            <a:endParaRPr lang="en-US" sz="2800" cap="none" spc="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611560" y="1772816"/>
            <a:ext cx="7290054" cy="4224528"/>
          </a:xfrm>
        </p:spPr>
        <p:txBody>
          <a:bodyPr>
            <a:normAutofit/>
          </a:bodyPr>
          <a:lstStyle/>
          <a:p>
            <a:pPr marL="363538" lvl="1" indent="-355600" algn="just">
              <a:lnSpc>
                <a:spcPct val="100000"/>
              </a:lnSpc>
              <a:spcBef>
                <a:spcPts val="300"/>
              </a:spcBef>
              <a:spcAft>
                <a:spcPts val="300"/>
              </a:spcAft>
              <a:buClr>
                <a:schemeClr val="tx2"/>
              </a:buClr>
              <a:buFont typeface="Wingdings" charset="2"/>
              <a:buChar char="v"/>
              <a:tabLst>
                <a:tab pos="354013" algn="l"/>
              </a:tabLst>
            </a:pPr>
            <a:r>
              <a:rPr lang="en-US" sz="1800" dirty="0"/>
              <a:t>Where the choice is unclear or ambiguous, how should the analyst proceed?</a:t>
            </a:r>
          </a:p>
          <a:p>
            <a:pPr marL="363538" lvl="1" indent="-355600" algn="just">
              <a:lnSpc>
                <a:spcPct val="100000"/>
              </a:lnSpc>
              <a:spcBef>
                <a:spcPts val="300"/>
              </a:spcBef>
              <a:spcAft>
                <a:spcPts val="300"/>
              </a:spcAft>
              <a:buClr>
                <a:schemeClr val="tx2"/>
              </a:buClr>
              <a:buFont typeface="Wingdings" charset="2"/>
              <a:buChar char="v"/>
              <a:tabLst>
                <a:tab pos="354013" algn="l"/>
              </a:tabLst>
            </a:pPr>
            <a:r>
              <a:rPr lang="en-US" sz="1800" dirty="0"/>
              <a:t>Is it possible to apply more than one methodology during a single study?</a:t>
            </a:r>
          </a:p>
          <a:p>
            <a:pPr marL="363538" lvl="1" indent="-355600" algn="just">
              <a:lnSpc>
                <a:spcPct val="100000"/>
              </a:lnSpc>
              <a:spcBef>
                <a:spcPts val="300"/>
              </a:spcBef>
              <a:spcAft>
                <a:spcPts val="300"/>
              </a:spcAft>
              <a:buClr>
                <a:schemeClr val="tx2"/>
              </a:buClr>
              <a:buFont typeface="Wingdings" charset="2"/>
              <a:buChar char="v"/>
              <a:tabLst>
                <a:tab pos="354013" algn="l"/>
              </a:tabLst>
            </a:pPr>
            <a:r>
              <a:rPr lang="en-US" sz="1800" dirty="0"/>
              <a:t>How would you know which methodology to use first?</a:t>
            </a:r>
          </a:p>
          <a:p>
            <a:pPr marL="363538" lvl="1" indent="-355600" algn="just">
              <a:lnSpc>
                <a:spcPct val="100000"/>
              </a:lnSpc>
              <a:spcBef>
                <a:spcPts val="300"/>
              </a:spcBef>
              <a:spcAft>
                <a:spcPts val="300"/>
              </a:spcAft>
              <a:buClr>
                <a:schemeClr val="tx2"/>
              </a:buClr>
              <a:buFont typeface="Wingdings" charset="2"/>
              <a:buChar char="v"/>
              <a:tabLst>
                <a:tab pos="354013" algn="l"/>
              </a:tabLst>
            </a:pPr>
            <a:r>
              <a:rPr lang="en-US" sz="1800" dirty="0"/>
              <a:t>Can the analyst safely switch between methodologies in the middle of a study?</a:t>
            </a:r>
          </a:p>
          <a:p>
            <a:pPr marL="7938" lvl="1" indent="0" algn="just">
              <a:lnSpc>
                <a:spcPct val="100000"/>
              </a:lnSpc>
              <a:spcBef>
                <a:spcPts val="300"/>
              </a:spcBef>
              <a:spcAft>
                <a:spcPts val="300"/>
              </a:spcAft>
              <a:buNone/>
              <a:tabLst>
                <a:tab pos="354013" algn="l"/>
              </a:tabLst>
            </a:pPr>
            <a:endParaRPr lang="en-US" sz="1800" dirty="0"/>
          </a:p>
          <a:p>
            <a:pPr marL="7938" lvl="1" indent="0" algn="just">
              <a:lnSpc>
                <a:spcPct val="100000"/>
              </a:lnSpc>
              <a:spcBef>
                <a:spcPts val="300"/>
              </a:spcBef>
              <a:spcAft>
                <a:spcPts val="300"/>
              </a:spcAft>
              <a:buNone/>
              <a:tabLst>
                <a:tab pos="354013" algn="l"/>
              </a:tabLst>
            </a:pPr>
            <a:r>
              <a:rPr lang="en-US" sz="1800" b="1" dirty="0" smtClean="0"/>
              <a:t>	Those questions will be addressed.</a:t>
            </a:r>
            <a:endParaRPr lang="en-US" sz="1800" b="1" dirty="0"/>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5</a:t>
            </a:fld>
            <a:endParaRPr lang="tr-TR" dirty="0"/>
          </a:p>
        </p:txBody>
      </p:sp>
      <p:cxnSp>
        <p:nvCxnSpPr>
          <p:cNvPr id="9" name="Straight Connector 8"/>
          <p:cNvCxnSpPr/>
          <p:nvPr/>
        </p:nvCxnSpPr>
        <p:spPr>
          <a:xfrm>
            <a:off x="467544"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790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smtClean="0">
                <a:ln w="0"/>
                <a:solidFill>
                  <a:schemeClr val="tx1"/>
                </a:solidFill>
                <a:effectLst>
                  <a:outerShdw blurRad="38100" dist="19050" dir="2700000" algn="tl" rotWithShape="0">
                    <a:schemeClr val="dk1">
                      <a:alpha val="40000"/>
                    </a:schemeClr>
                  </a:outerShdw>
                </a:effectLst>
              </a:rPr>
              <a:t>SWITCHING AND COMBINING METHODOLOGIES </a:t>
            </a:r>
            <a:r>
              <a:rPr lang="en-US" sz="2800" b="1" cap="none" spc="0" dirty="0">
                <a:ln/>
                <a:solidFill>
                  <a:schemeClr val="accent4"/>
                </a:solidFill>
              </a:rPr>
              <a:t/>
            </a:r>
            <a:br>
              <a:rPr lang="en-US" sz="2800" b="1" cap="none" spc="0" dirty="0">
                <a:ln/>
                <a:solidFill>
                  <a:schemeClr val="accent4"/>
                </a:solidFill>
              </a:rPr>
            </a:br>
            <a:r>
              <a:rPr lang="en-US" sz="2800" cap="none" spc="0" dirty="0" smtClean="0">
                <a:ln w="0"/>
                <a:solidFill>
                  <a:schemeClr val="accent1"/>
                </a:solidFill>
                <a:effectLst>
                  <a:outerShdw blurRad="38100" dist="25400" dir="5400000" algn="ctr" rotWithShape="0">
                    <a:srgbClr val="6E747A">
                      <a:alpha val="43000"/>
                    </a:srgbClr>
                  </a:outerShdw>
                </a:effectLst>
              </a:rPr>
              <a:t>INTRODUCTION</a:t>
            </a:r>
            <a:endParaRPr lang="en-US" sz="2800" cap="none" spc="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539552" y="1844824"/>
            <a:ext cx="7290054" cy="4224528"/>
          </a:xfrm>
        </p:spPr>
        <p:txBody>
          <a:bodyPr>
            <a:normAutofit/>
          </a:bodyPr>
          <a:lstStyle/>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Switching and combining methodologies</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Assessing the systems task</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Selecting methodology</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Switching methodologies</a:t>
            </a:r>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6</a:t>
            </a:fld>
            <a:endParaRPr lang="tr-TR" dirty="0"/>
          </a:p>
        </p:txBody>
      </p:sp>
      <p:cxnSp>
        <p:nvCxnSpPr>
          <p:cNvPr id="9" name="Straight Connector 8"/>
          <p:cNvCxnSpPr/>
          <p:nvPr/>
        </p:nvCxnSpPr>
        <p:spPr>
          <a:xfrm>
            <a:off x="539552"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001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smtClean="0">
                <a:ln w="0"/>
                <a:solidFill>
                  <a:schemeClr val="tx1"/>
                </a:solidFill>
                <a:effectLst>
                  <a:outerShdw blurRad="38100" dist="19050" dir="2700000" algn="tl" rotWithShape="0">
                    <a:schemeClr val="dk1">
                      <a:alpha val="40000"/>
                    </a:schemeClr>
                  </a:outerShdw>
                </a:effectLst>
              </a:rPr>
              <a:t>SWITCHING AND COMBINING METHODOLOGIES </a:t>
            </a:r>
            <a:r>
              <a:rPr lang="en-US" sz="2800" b="1" cap="none" spc="0" dirty="0">
                <a:ln/>
                <a:solidFill>
                  <a:schemeClr val="accent4"/>
                </a:solidFill>
              </a:rPr>
              <a:t/>
            </a:r>
            <a:br>
              <a:rPr lang="en-US" sz="2800" b="1" cap="none" spc="0" dirty="0">
                <a:ln/>
                <a:solidFill>
                  <a:schemeClr val="accent4"/>
                </a:solidFill>
              </a:rPr>
            </a:br>
            <a:r>
              <a:rPr lang="en-US" sz="2800" cap="none" spc="0" dirty="0" smtClean="0">
                <a:ln w="0"/>
                <a:solidFill>
                  <a:schemeClr val="accent1"/>
                </a:solidFill>
                <a:effectLst>
                  <a:outerShdw blurRad="38100" dist="25400" dir="5400000" algn="ctr" rotWithShape="0">
                    <a:srgbClr val="6E747A">
                      <a:alpha val="43000"/>
                    </a:srgbClr>
                  </a:outerShdw>
                </a:effectLst>
              </a:rPr>
              <a:t>1. ASSESING THE SYSTEM TASK</a:t>
            </a:r>
            <a:endParaRPr lang="en-US" sz="2800" cap="none" spc="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539552" y="1772816"/>
            <a:ext cx="7290054" cy="4224528"/>
          </a:xfrm>
        </p:spPr>
        <p:txBody>
          <a:bodyPr>
            <a:normAutofit/>
          </a:bodyPr>
          <a:lstStyle/>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The analyst will be concerned not only with world-views in the problem setting but also with his or her own world-view. </a:t>
            </a:r>
          </a:p>
          <a:p>
            <a:pPr marL="363538" lvl="1" indent="-355600" algn="just">
              <a:lnSpc>
                <a:spcPct val="100000"/>
              </a:lnSpc>
              <a:spcBef>
                <a:spcPts val="300"/>
              </a:spcBef>
              <a:spcAft>
                <a:spcPts val="300"/>
              </a:spcAft>
              <a:buClr>
                <a:schemeClr val="tx2"/>
              </a:buClr>
              <a:buFont typeface="AppleSDGothicNeo-Regular" charset="-127"/>
              <a:buChar char="◼"/>
              <a:tabLst>
                <a:tab pos="354013" algn="l"/>
              </a:tabLst>
            </a:pPr>
            <a:endParaRPr lang="en-US" sz="1800" dirty="0" smtClean="0"/>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The analyst’s approach to perceived problems and to applying systems methodologies will be influenced with his/her own world-view.</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Different analysts will approach the same situation with different angle and different biases. </a:t>
            </a:r>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7</a:t>
            </a:fld>
            <a:endParaRPr lang="tr-TR" dirty="0"/>
          </a:p>
        </p:txBody>
      </p:sp>
      <p:cxnSp>
        <p:nvCxnSpPr>
          <p:cNvPr id="9" name="Straight Connector 8"/>
          <p:cNvCxnSpPr/>
          <p:nvPr/>
        </p:nvCxnSpPr>
        <p:spPr>
          <a:xfrm>
            <a:off x="539552"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718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smtClean="0">
                <a:ln w="0"/>
                <a:solidFill>
                  <a:schemeClr val="tx1"/>
                </a:solidFill>
                <a:effectLst>
                  <a:outerShdw blurRad="38100" dist="19050" dir="2700000" algn="tl" rotWithShape="0">
                    <a:schemeClr val="dk1">
                      <a:alpha val="40000"/>
                    </a:schemeClr>
                  </a:outerShdw>
                </a:effectLst>
              </a:rPr>
              <a:t>SWITCHING AND COMBINING METHODOLOGIES </a:t>
            </a:r>
            <a:r>
              <a:rPr lang="en-US" sz="2800" b="1" cap="none" spc="0" dirty="0">
                <a:ln/>
                <a:solidFill>
                  <a:schemeClr val="accent4"/>
                </a:solidFill>
              </a:rPr>
              <a:t/>
            </a:r>
            <a:br>
              <a:rPr lang="en-US" sz="2800" b="1" cap="none" spc="0" dirty="0">
                <a:ln/>
                <a:solidFill>
                  <a:schemeClr val="accent4"/>
                </a:solidFill>
              </a:rPr>
            </a:br>
            <a:r>
              <a:rPr lang="en-US" sz="2800" cap="none" spc="0" dirty="0">
                <a:ln w="0"/>
                <a:solidFill>
                  <a:schemeClr val="accent1"/>
                </a:solidFill>
                <a:effectLst>
                  <a:outerShdw blurRad="38100" dist="25400" dir="5400000" algn="ctr" rotWithShape="0">
                    <a:srgbClr val="6E747A">
                      <a:alpha val="43000"/>
                    </a:srgbClr>
                  </a:outerShdw>
                </a:effectLst>
              </a:rPr>
              <a:t>1. ASSESING </a:t>
            </a:r>
            <a:r>
              <a:rPr lang="en-US" sz="2800" cap="none" spc="0" dirty="0" smtClean="0">
                <a:ln w="0"/>
                <a:solidFill>
                  <a:schemeClr val="accent1"/>
                </a:solidFill>
                <a:effectLst>
                  <a:outerShdw blurRad="38100" dist="25400" dir="5400000" algn="ctr" rotWithShape="0">
                    <a:srgbClr val="6E747A">
                      <a:alpha val="43000"/>
                    </a:srgbClr>
                  </a:outerShdw>
                </a:effectLst>
              </a:rPr>
              <a:t>THE SYSTEM TASK (Cont’d.)</a:t>
            </a:r>
            <a:endParaRPr lang="en-US" sz="2800" cap="none" spc="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611560" y="1772816"/>
            <a:ext cx="7290054" cy="4385872"/>
          </a:xfrm>
        </p:spPr>
        <p:txBody>
          <a:bodyPr>
            <a:normAutofit lnSpcReduction="10000"/>
          </a:bodyPr>
          <a:lstStyle/>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In deciding which methodology to use, </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T</a:t>
            </a:r>
            <a:r>
              <a:rPr lang="en-US" sz="1800" dirty="0" smtClean="0">
                <a:ea typeface="Abadi MT Condensed Light" charset="0"/>
                <a:cs typeface="Abadi MT Condensed Light" charset="0"/>
              </a:rPr>
              <a:t>here </a:t>
            </a:r>
            <a:r>
              <a:rPr lang="en-US" sz="1800" dirty="0">
                <a:ea typeface="Abadi MT Condensed Light" charset="0"/>
                <a:cs typeface="Abadi MT Condensed Light" charset="0"/>
              </a:rPr>
              <a:t>is no requirement to choose. </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Individuals tend to favor one methodology rather than another. </a:t>
            </a:r>
          </a:p>
          <a:p>
            <a:pPr marL="363538" lvl="1" indent="-355600" algn="just">
              <a:lnSpc>
                <a:spcPct val="100000"/>
              </a:lnSpc>
              <a:spcBef>
                <a:spcPts val="300"/>
              </a:spcBef>
              <a:spcAft>
                <a:spcPts val="300"/>
              </a:spcAft>
              <a:buClr>
                <a:schemeClr val="tx2"/>
              </a:buClr>
              <a:buFont typeface="AppleSDGothicNeo-Regular" charset="-127"/>
              <a:buChar char="◼"/>
              <a:tabLst>
                <a:tab pos="354013" algn="l"/>
              </a:tabLst>
            </a:pPr>
            <a:endParaRPr lang="en-US" sz="1800" dirty="0" smtClean="0"/>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The analyst’s own inclinations and initial assessment of the situation are likely to swing his or her decision towards one of the three methodologies. </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Intuitive hunches like this are often no worse than lengthy pondering, and have an advantage in that something of value will almost certainly be learned from a quick run through with any methodology. </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However, there are some guideline which can help to improve efficiency.</a:t>
            </a:r>
          </a:p>
          <a:p>
            <a:pPr>
              <a:lnSpc>
                <a:spcPct val="100000"/>
              </a:lnSpc>
              <a:spcBef>
                <a:spcPts val="300"/>
              </a:spcBef>
              <a:spcAft>
                <a:spcPts val="300"/>
              </a:spcAft>
            </a:pPr>
            <a:endParaRPr lang="en-US" dirty="0"/>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8</a:t>
            </a:fld>
            <a:endParaRPr lang="tr-TR" dirty="0"/>
          </a:p>
        </p:txBody>
      </p:sp>
      <p:cxnSp>
        <p:nvCxnSpPr>
          <p:cNvPr id="9" name="Straight Connector 8"/>
          <p:cNvCxnSpPr/>
          <p:nvPr/>
        </p:nvCxnSpPr>
        <p:spPr>
          <a:xfrm>
            <a:off x="395536"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157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pPr>
              <a:lnSpc>
                <a:spcPct val="100000"/>
              </a:lnSpc>
            </a:pPr>
            <a:r>
              <a:rPr lang="en-US" sz="2800" cap="none" spc="0" dirty="0" smtClean="0">
                <a:ln w="0"/>
                <a:solidFill>
                  <a:schemeClr val="tx1"/>
                </a:solidFill>
                <a:effectLst>
                  <a:outerShdw blurRad="38100" dist="19050" dir="2700000" algn="tl" rotWithShape="0">
                    <a:schemeClr val="dk1">
                      <a:alpha val="40000"/>
                    </a:schemeClr>
                  </a:outerShdw>
                </a:effectLst>
              </a:rPr>
              <a:t>SWITCHING AND COMBINING METHODOLOGIES </a:t>
            </a:r>
            <a:r>
              <a:rPr lang="en-US" sz="2800" b="1" cap="none" spc="0" dirty="0">
                <a:ln/>
                <a:solidFill>
                  <a:schemeClr val="accent4"/>
                </a:solidFill>
              </a:rPr>
              <a:t/>
            </a:r>
            <a:br>
              <a:rPr lang="en-US" sz="2800" b="1" cap="none" spc="0" dirty="0">
                <a:ln/>
                <a:solidFill>
                  <a:schemeClr val="accent4"/>
                </a:solidFill>
              </a:rPr>
            </a:br>
            <a:r>
              <a:rPr lang="en-US" sz="2800" cap="none" spc="0" dirty="0" smtClean="0">
                <a:ln w="0"/>
                <a:solidFill>
                  <a:schemeClr val="accent1"/>
                </a:solidFill>
                <a:effectLst>
                  <a:outerShdw blurRad="38100" dist="25400" dir="5400000" algn="ctr" rotWithShape="0">
                    <a:srgbClr val="6E747A">
                      <a:alpha val="43000"/>
                    </a:srgbClr>
                  </a:outerShdw>
                </a:effectLst>
              </a:rPr>
              <a:t>2. SELECTING THE METHODOLOGY</a:t>
            </a:r>
            <a:endParaRPr lang="en-US" sz="2800" cap="none" spc="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467544" y="1844824"/>
            <a:ext cx="7290054" cy="4385872"/>
          </a:xfrm>
        </p:spPr>
        <p:txBody>
          <a:bodyPr>
            <a:normAutofit/>
          </a:bodyPr>
          <a:lstStyle/>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Many of the examples and case studies in both the “hard” and “soft” systems categories frequently have also a “failures” character.</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Interventions in natural systems and in socio-technical systems often produce counter-intuitive outcomes (=failures). </a:t>
            </a:r>
          </a:p>
          <a:p>
            <a:pPr marL="723900" lvl="1" indent="-342900" algn="just">
              <a:lnSpc>
                <a:spcPct val="100000"/>
              </a:lnSpc>
              <a:spcBef>
                <a:spcPts val="300"/>
              </a:spcBef>
              <a:spcAft>
                <a:spcPts val="300"/>
              </a:spcAft>
              <a:buFont typeface="LucidaGrande" charset="0"/>
              <a:buChar char="⇥"/>
              <a:tabLst>
                <a:tab pos="354013" algn="l"/>
              </a:tabLst>
            </a:pPr>
            <a:endParaRPr lang="en-US" sz="1800" dirty="0"/>
          </a:p>
          <a:p>
            <a:pPr marL="363538" lvl="1" indent="-355600" algn="just">
              <a:lnSpc>
                <a:spcPct val="100000"/>
              </a:lnSpc>
              <a:spcBef>
                <a:spcPts val="300"/>
              </a:spcBef>
              <a:spcAft>
                <a:spcPts val="300"/>
              </a:spcAft>
              <a:buClr>
                <a:schemeClr val="tx2"/>
              </a:buClr>
              <a:buFont typeface="Wingdings" panose="05000000000000000000" pitchFamily="2" charset="2"/>
              <a:buChar char="n"/>
              <a:tabLst>
                <a:tab pos="354013" algn="l"/>
              </a:tabLst>
            </a:pPr>
            <a:r>
              <a:rPr lang="en-US" sz="1800" dirty="0"/>
              <a:t>If any doubt when starting a systems study little will be lost by using the FAILURES methodology first. </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A lot can be learned even if there are apparently no significant failures. </a:t>
            </a:r>
          </a:p>
          <a:p>
            <a:pPr marL="719138" lvl="1" indent="-355600" algn="just">
              <a:lnSpc>
                <a:spcPct val="100000"/>
              </a:lnSpc>
              <a:spcBef>
                <a:spcPts val="300"/>
              </a:spcBef>
              <a:spcAft>
                <a:spcPts val="300"/>
              </a:spcAft>
              <a:buFont typeface="Menlo-Regular" charset="0"/>
              <a:buChar char="⇲"/>
              <a:tabLst>
                <a:tab pos="354013" algn="l"/>
              </a:tabLst>
            </a:pPr>
            <a:r>
              <a:rPr lang="en-US" sz="1800" dirty="0">
                <a:ea typeface="Abadi MT Condensed Light" charset="0"/>
                <a:cs typeface="Abadi MT Condensed Light" charset="0"/>
              </a:rPr>
              <a:t>The analyst can then decide which, if either or both of the HARD SYSTEMS or SOFT SYSTEMS Methodologies will be applied/followed-up next. </a:t>
            </a:r>
          </a:p>
          <a:p>
            <a:pPr marL="723900" lvl="1" indent="-342900" algn="just">
              <a:lnSpc>
                <a:spcPct val="100000"/>
              </a:lnSpc>
              <a:spcBef>
                <a:spcPts val="300"/>
              </a:spcBef>
              <a:spcAft>
                <a:spcPts val="300"/>
              </a:spcAft>
              <a:buFont typeface="LucidaGrande" charset="0"/>
              <a:buChar char="⇥"/>
              <a:tabLst>
                <a:tab pos="354013" algn="l"/>
              </a:tabLst>
            </a:pPr>
            <a:endParaRPr lang="en-US" sz="1800" dirty="0"/>
          </a:p>
        </p:txBody>
      </p:sp>
      <p:sp>
        <p:nvSpPr>
          <p:cNvPr id="2" name="Slayt Numarası Yer Tutucusu 1"/>
          <p:cNvSpPr>
            <a:spLocks noGrp="1"/>
          </p:cNvSpPr>
          <p:nvPr>
            <p:ph type="sldNum" sz="quarter" idx="12"/>
          </p:nvPr>
        </p:nvSpPr>
        <p:spPr/>
        <p:txBody>
          <a:bodyPr/>
          <a:lstStyle/>
          <a:p>
            <a:pPr>
              <a:defRPr/>
            </a:pPr>
            <a:fld id="{13DE56A6-111B-4235-971F-CE6A0DAE0FEA}" type="slidenum">
              <a:rPr lang="tr-TR" smtClean="0"/>
              <a:pPr>
                <a:defRPr/>
              </a:pPr>
              <a:t>9</a:t>
            </a:fld>
            <a:endParaRPr lang="tr-TR" dirty="0"/>
          </a:p>
        </p:txBody>
      </p:sp>
      <p:cxnSp>
        <p:nvCxnSpPr>
          <p:cNvPr id="9" name="Straight Connector 8"/>
          <p:cNvCxnSpPr/>
          <p:nvPr/>
        </p:nvCxnSpPr>
        <p:spPr>
          <a:xfrm>
            <a:off x="467544" y="1124744"/>
            <a:ext cx="72900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390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THIS ONE 2.0">
  <a:themeElements>
    <a:clrScheme name="Custom 1">
      <a:dk1>
        <a:sysClr val="windowText" lastClr="000000"/>
      </a:dk1>
      <a:lt1>
        <a:sysClr val="window" lastClr="FFFFFF"/>
      </a:lt1>
      <a:dk2>
        <a:srgbClr val="323232"/>
      </a:dk2>
      <a:lt2>
        <a:srgbClr val="E3DED1"/>
      </a:lt2>
      <a:accent1>
        <a:srgbClr val="F07F09"/>
      </a:accent1>
      <a:accent2>
        <a:srgbClr val="C00000"/>
      </a:accent2>
      <a:accent3>
        <a:srgbClr val="D86B77"/>
      </a:accent3>
      <a:accent4>
        <a:srgbClr val="C00000"/>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Zengin">
  <a:themeElements>
    <a:clrScheme name="Zengin">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Zengin">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Zengin">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323232"/>
    </a:dk2>
    <a:lt2>
      <a:srgbClr val="E3DED1"/>
    </a:lt2>
    <a:accent1>
      <a:srgbClr val="F07F09"/>
    </a:accent1>
    <a:accent2>
      <a:srgbClr val="C00000"/>
    </a:accent2>
    <a:accent3>
      <a:srgbClr val="D86B77"/>
    </a:accent3>
    <a:accent4>
      <a:srgbClr val="C00000"/>
    </a:accent4>
    <a:accent5>
      <a:srgbClr val="604878"/>
    </a:accent5>
    <a:accent6>
      <a:srgbClr val="C19859"/>
    </a:accent6>
    <a:hlink>
      <a:srgbClr val="6B9F25"/>
    </a:hlink>
    <a:folHlink>
      <a:srgbClr val="B26B0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323232"/>
    </a:dk2>
    <a:lt2>
      <a:srgbClr val="E3DED1"/>
    </a:lt2>
    <a:accent1>
      <a:srgbClr val="F07F09"/>
    </a:accent1>
    <a:accent2>
      <a:srgbClr val="C00000"/>
    </a:accent2>
    <a:accent3>
      <a:srgbClr val="D86B77"/>
    </a:accent3>
    <a:accent4>
      <a:srgbClr val="C00000"/>
    </a:accent4>
    <a:accent5>
      <a:srgbClr val="604878"/>
    </a:accent5>
    <a:accent6>
      <a:srgbClr val="C19859"/>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
  <TotalTime>1805</TotalTime>
  <Words>3034</Words>
  <Application>Microsoft Office PowerPoint</Application>
  <PresentationFormat>On-screen Show (4:3)</PresentationFormat>
  <Paragraphs>269</Paragraphs>
  <Slides>42</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Abadi MT Condensed Light</vt:lpstr>
      <vt:lpstr>AppleSDGothicNeo-Regular</vt:lpstr>
      <vt:lpstr>Arial</vt:lpstr>
      <vt:lpstr>Calibri</vt:lpstr>
      <vt:lpstr>Helvetica</vt:lpstr>
      <vt:lpstr>LucidaGrande</vt:lpstr>
      <vt:lpstr>Menlo-Regular</vt:lpstr>
      <vt:lpstr>Trebuchet MS</vt:lpstr>
      <vt:lpstr>Wingdings</vt:lpstr>
      <vt:lpstr>Wingdings 2</vt:lpstr>
      <vt:lpstr>THIS ONE 2.0</vt:lpstr>
      <vt:lpstr>Zengin</vt:lpstr>
      <vt:lpstr>PractIcal Systems ThInkIng SwItchIng and combInIng MethodologIes developIng Your Systems skIlls</vt:lpstr>
      <vt:lpstr>OUTLINE</vt:lpstr>
      <vt:lpstr>SWITCHING AND COMBINING METHODOLOGIES  LEARNING OBJECTIVES</vt:lpstr>
      <vt:lpstr>SWITCHING AND COMBINING METHODOLOGIES  INTRODUCTION</vt:lpstr>
      <vt:lpstr>SWITCHING AND COMBINING METHODOLOGIES  INTRODUCTION</vt:lpstr>
      <vt:lpstr>SWITCHING AND COMBINING METHODOLOGIES  INTRODUCTION</vt:lpstr>
      <vt:lpstr>SWITCHING AND COMBINING METHODOLOGIES  1. ASSESING THE SYSTEM TASK</vt:lpstr>
      <vt:lpstr>SWITCHING AND COMBINING METHODOLOGIES  1. ASSESING THE SYSTEM TASK (Cont’d.)</vt:lpstr>
      <vt:lpstr>SWITCHING AND COMBINING METHODOLOGIES  2. SELECTING THE METHODOLOGY</vt:lpstr>
      <vt:lpstr>SWITCHING AND COMBINING METHODOLOGIES  2. SELECTING THE METHODOLOGY (Cont’d.)</vt:lpstr>
      <vt:lpstr>SWITCHING AND COMBINING METHODOLOGIES  3. SWITCHING METHODOLOGIES</vt:lpstr>
      <vt:lpstr>SWITCHING AND COMBINING METHODOLOGIES  3. SWITCHING METHODOLOGIES (Cont’d.)</vt:lpstr>
      <vt:lpstr>SWITCHING AND COMBINING METHODOLOGIES  SUMMARY</vt:lpstr>
      <vt:lpstr>DEVELOPING YOUR SYSTEMS THINKING INTRODUCTION</vt:lpstr>
      <vt:lpstr>DEVELOPING YOUR SYSTEMS THINKING ASSUMPTIONS AND DEBATES</vt:lpstr>
      <vt:lpstr>DEVELOPING YOUR SYSTEMS THINKING OTHER SYSTEMS METHODOLOGIES AND TECHNOLOGIES</vt:lpstr>
      <vt:lpstr>DEVELOPING YOUR SYSTEMS THINKING OTHER SYSTEMS METHODOLOGIES AND TECHNOLOGIES</vt:lpstr>
      <vt:lpstr>DEVELOPING YOUR SYSTEMS THINKING SELF CONFIDENCE</vt:lpstr>
      <vt:lpstr>SYSTEMS THINKING IN YOUR WORK  SOFT SYSTEMS METHODOLOGY</vt:lpstr>
      <vt:lpstr>SYSTEMS THINKING IN YOUR WORK  SOFT SYSTEMS METHODOLOGY</vt:lpstr>
      <vt:lpstr>CASE STUDY: APPLICATION OF SSM TO KNOWLEDGE MANAGEMENT ABSTRACT</vt:lpstr>
      <vt:lpstr>CASE STUDY: APPLICATION OF SSM TO KNOWLEDGE MANAGEMENT ABSTRACT</vt:lpstr>
      <vt:lpstr>CASE STUDY: APPLICATION OF SSM TO KNOWLEDGE MANAGEMENT CASE 1: PRE-TENDERING</vt:lpstr>
      <vt:lpstr>CASE STUDY: APPLICATION OF SSM TO KNOWLEDGE MANAGEMENT CASE 1: PRE-TENDERING</vt:lpstr>
      <vt:lpstr>CASE STUDY: APPLICATION OF SSM TO KNOWLEDGE MANAGEMENT CASE 1: PRE-TENDERING</vt:lpstr>
      <vt:lpstr>CASE STUDY: APPLICATION OF SSM TO KNOWLEDGE MANAGEMENT CASE 1: PRE-TENDERING</vt:lpstr>
      <vt:lpstr>PowerPoint Presentation</vt:lpstr>
      <vt:lpstr>CASE STUDY: APPLICATION OF SSM TO KNOWLEDGE MANAGEMENT CASE 1: PRE-TENDERING</vt:lpstr>
      <vt:lpstr>CASE STUDY: APPLICATION OF SSM TO KNOWLEDGE MANAGEMENT CASE 1: PRE-TENDERING</vt:lpstr>
      <vt:lpstr>CASE STUDY: APPLICATION OF SSM TO KNOWLEDGE MANAGEMENT CASE 1: PRE-TENDERING</vt:lpstr>
      <vt:lpstr>CASE STUDY: APPLICATION OF SSM TO KNOWLEDGE MANAGEMENT CASE 1: PRE-TENDERING</vt:lpstr>
      <vt:lpstr>CASE STUDY: APPLICATION OF SSM TO KNOWLEDGE MANAGEMENT CASE 1: PRE-TENDERING</vt:lpstr>
      <vt:lpstr>CASE STUDY: APPLICATION OF SSM TO KNOWLEDGE MANAGEMENT CASE 1: PRE-TENDERING</vt:lpstr>
      <vt:lpstr>CASE STUDY: APPLICATION OF SSM TO KNOWLEDGE MANAGEMENT CASE 2: PROJECT HISTORIES</vt:lpstr>
      <vt:lpstr>CASE STUDY: APPLICATION OF SSM TO KNOWLEDGE MANAGEMENT CASE 2: PROJECT HISTORIES</vt:lpstr>
      <vt:lpstr>CASE STUDY: APPLICATION OF SSM TO KNOWLEDGE MANAGEMENT CASE 2: PROJECT HISTORIES</vt:lpstr>
      <vt:lpstr>CASE STUDY: APPLICATION OF SSM TO KNOWLEDGE MANAGEMENT CASE 2: PROJECT HISTORIES</vt:lpstr>
      <vt:lpstr>CASE STUDY: APPLICATION OF SSM TO KNOWLEDGE MANAGEMENT CASE 2: PROJECT HISTORIES</vt:lpstr>
      <vt:lpstr>CASE STUDY: APPLICATION OF SSM TO KNOWLEDGE MANAGEMENT CASE 2: PROJECT HISTORIES</vt:lpstr>
      <vt:lpstr>CASE STUDY: APPLICATION OF SSM TO KNOWLEDGE MANAGEMENT CASE 2: PROJECT HISTORIES</vt:lpstr>
      <vt:lpstr>THE END…</vt:lpstr>
      <vt:lpstr>REFERENCES</vt:lpstr>
    </vt:vector>
  </TitlesOfParts>
  <Company>METU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Authors: ismail el</dc:creator>
  <cp:lastModifiedBy>Class-04</cp:lastModifiedBy>
  <cp:revision>245</cp:revision>
  <dcterms:created xsi:type="dcterms:W3CDTF">2010-01-15T09:55:40Z</dcterms:created>
  <dcterms:modified xsi:type="dcterms:W3CDTF">2018-12-03T10:51:00Z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TC300058121033</vt:lpwstr>
  </property>
</Properties>
</file>